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21"/>
  </p:notesMasterIdLst>
  <p:sldIdLst>
    <p:sldId id="256" r:id="rId2"/>
    <p:sldId id="262" r:id="rId3"/>
    <p:sldId id="272" r:id="rId4"/>
    <p:sldId id="290" r:id="rId5"/>
    <p:sldId id="281" r:id="rId6"/>
    <p:sldId id="268" r:id="rId7"/>
    <p:sldId id="271" r:id="rId8"/>
    <p:sldId id="293" r:id="rId9"/>
    <p:sldId id="291" r:id="rId10"/>
    <p:sldId id="294" r:id="rId11"/>
    <p:sldId id="298" r:id="rId12"/>
    <p:sldId id="283" r:id="rId13"/>
    <p:sldId id="270" r:id="rId14"/>
    <p:sldId id="296" r:id="rId15"/>
    <p:sldId id="286" r:id="rId16"/>
    <p:sldId id="295" r:id="rId17"/>
    <p:sldId id="285" r:id="rId18"/>
    <p:sldId id="287" r:id="rId19"/>
    <p:sldId id="273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083E6E3-FA7D-4D7B-A595-EF9225AFEA82}" styleName="Estilo claro 1 - Acento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 autoAdjust="0"/>
  </p:normalViewPr>
  <p:slideViewPr>
    <p:cSldViewPr snapToGrid="0">
      <p:cViewPr varScale="1">
        <p:scale>
          <a:sx n="63" d="100"/>
          <a:sy n="63" d="100"/>
        </p:scale>
        <p:origin x="144" y="28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32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ECF4A43-620D-4829-A5B5-824EA95E5649}" type="doc">
      <dgm:prSet loTypeId="urn:microsoft.com/office/officeart/2005/8/layout/vList5" loCatId="list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s-NI"/>
        </a:p>
      </dgm:t>
    </dgm:pt>
    <dgm:pt modelId="{1160BEA0-754B-4C22-8742-A2865299FD23}">
      <dgm:prSet phldrT="[Texto]"/>
      <dgm:spPr/>
      <dgm:t>
        <a:bodyPr/>
        <a:lstStyle/>
        <a:p>
          <a:r>
            <a:rPr lang="es-NI" dirty="0" smtClean="0"/>
            <a:t>Intercambio Culturales</a:t>
          </a:r>
          <a:endParaRPr lang="es-NI" dirty="0"/>
        </a:p>
      </dgm:t>
    </dgm:pt>
    <dgm:pt modelId="{20374C61-4E6C-48F0-8E54-CD68299F67F4}" type="parTrans" cxnId="{01109BFC-2127-4182-9F11-7D52F0975844}">
      <dgm:prSet/>
      <dgm:spPr/>
      <dgm:t>
        <a:bodyPr/>
        <a:lstStyle/>
        <a:p>
          <a:endParaRPr lang="es-NI"/>
        </a:p>
      </dgm:t>
    </dgm:pt>
    <dgm:pt modelId="{603D2182-C1EC-4842-8908-3A79533CC1C5}" type="sibTrans" cxnId="{01109BFC-2127-4182-9F11-7D52F0975844}">
      <dgm:prSet/>
      <dgm:spPr/>
      <dgm:t>
        <a:bodyPr/>
        <a:lstStyle/>
        <a:p>
          <a:endParaRPr lang="es-NI"/>
        </a:p>
      </dgm:t>
    </dgm:pt>
    <dgm:pt modelId="{8188BD6E-9C0A-469A-80F7-D6BA2119D382}">
      <dgm:prSet phldrT="[Texto]"/>
      <dgm:spPr/>
      <dgm:t>
        <a:bodyPr/>
        <a:lstStyle/>
        <a:p>
          <a:r>
            <a:rPr lang="es-NI" dirty="0" smtClean="0"/>
            <a:t>Celebración del día de la amistad Japón-Nicaragua </a:t>
          </a:r>
          <a:endParaRPr lang="es-NI" dirty="0"/>
        </a:p>
      </dgm:t>
    </dgm:pt>
    <dgm:pt modelId="{3B04BE08-9B33-4D50-9807-DCDFCAF56F0A}" type="parTrans" cxnId="{E94E1AF0-99A0-4C50-ADDE-25A375E276E8}">
      <dgm:prSet/>
      <dgm:spPr/>
      <dgm:t>
        <a:bodyPr/>
        <a:lstStyle/>
        <a:p>
          <a:endParaRPr lang="es-NI"/>
        </a:p>
      </dgm:t>
    </dgm:pt>
    <dgm:pt modelId="{E655E490-ACD7-4F16-AB6D-9FEA26EA50EF}" type="sibTrans" cxnId="{E94E1AF0-99A0-4C50-ADDE-25A375E276E8}">
      <dgm:prSet/>
      <dgm:spPr/>
      <dgm:t>
        <a:bodyPr/>
        <a:lstStyle/>
        <a:p>
          <a:endParaRPr lang="es-NI"/>
        </a:p>
      </dgm:t>
    </dgm:pt>
    <dgm:pt modelId="{CC575B6F-2BEF-4B98-BFE9-04B960D566A6}">
      <dgm:prSet phldrT="[Texto]"/>
      <dgm:spPr/>
      <dgm:t>
        <a:bodyPr/>
        <a:lstStyle/>
        <a:p>
          <a:r>
            <a:rPr lang="es-NI" dirty="0" smtClean="0">
              <a:effectLst/>
            </a:rPr>
            <a:t>Revista TOMODACHI - 2016</a:t>
          </a:r>
          <a:endParaRPr lang="es-NI" dirty="0"/>
        </a:p>
      </dgm:t>
    </dgm:pt>
    <dgm:pt modelId="{3EE8B0C8-09DB-43A3-A23C-934F4A801E4C}" type="parTrans" cxnId="{2BECDB66-A7D9-4BDF-81D8-04D85FCDFF01}">
      <dgm:prSet/>
      <dgm:spPr/>
      <dgm:t>
        <a:bodyPr/>
        <a:lstStyle/>
        <a:p>
          <a:endParaRPr lang="es-NI"/>
        </a:p>
      </dgm:t>
    </dgm:pt>
    <dgm:pt modelId="{E6ABD6DA-59DB-4ED5-B710-C97D0C1D989D}" type="sibTrans" cxnId="{2BECDB66-A7D9-4BDF-81D8-04D85FCDFF01}">
      <dgm:prSet/>
      <dgm:spPr/>
      <dgm:t>
        <a:bodyPr/>
        <a:lstStyle/>
        <a:p>
          <a:endParaRPr lang="es-NI"/>
        </a:p>
      </dgm:t>
    </dgm:pt>
    <dgm:pt modelId="{97FB95B1-D0A3-4470-8259-6C9E1EE4EBAB}">
      <dgm:prSet phldrT="[Texto]"/>
      <dgm:spPr/>
      <dgm:t>
        <a:bodyPr/>
        <a:lstStyle/>
        <a:p>
          <a:r>
            <a:rPr lang="es-NI" dirty="0" smtClean="0"/>
            <a:t>Intercambio Científicos, tecnológicos y social</a:t>
          </a:r>
          <a:endParaRPr lang="es-NI" dirty="0"/>
        </a:p>
      </dgm:t>
    </dgm:pt>
    <dgm:pt modelId="{A97DBF44-818C-4284-952A-5935721B83DD}" type="parTrans" cxnId="{181AB9CE-1AB1-4630-B043-00E98EB7FB31}">
      <dgm:prSet/>
      <dgm:spPr/>
      <dgm:t>
        <a:bodyPr/>
        <a:lstStyle/>
        <a:p>
          <a:endParaRPr lang="es-NI"/>
        </a:p>
      </dgm:t>
    </dgm:pt>
    <dgm:pt modelId="{6E3A69E9-9802-419F-AC7F-BAEF0EBB0DDA}" type="sibTrans" cxnId="{181AB9CE-1AB1-4630-B043-00E98EB7FB31}">
      <dgm:prSet/>
      <dgm:spPr/>
      <dgm:t>
        <a:bodyPr/>
        <a:lstStyle/>
        <a:p>
          <a:endParaRPr lang="es-NI"/>
        </a:p>
      </dgm:t>
    </dgm:pt>
    <dgm:pt modelId="{79F2D06B-3519-4CED-8EE0-F4A12D51A3A9}">
      <dgm:prSet phldrT="[Texto]"/>
      <dgm:spPr/>
      <dgm:t>
        <a:bodyPr/>
        <a:lstStyle/>
        <a:p>
          <a:r>
            <a:rPr lang="es-NI" dirty="0" smtClean="0"/>
            <a:t>Convocatoria de Pequeños Proyectos</a:t>
          </a:r>
          <a:endParaRPr lang="es-NI" dirty="0"/>
        </a:p>
      </dgm:t>
    </dgm:pt>
    <dgm:pt modelId="{D28FD988-BD82-4ABC-900B-019D4036B5B0}" type="parTrans" cxnId="{1A10C696-07B9-46E7-84A1-444989076351}">
      <dgm:prSet/>
      <dgm:spPr/>
      <dgm:t>
        <a:bodyPr/>
        <a:lstStyle/>
        <a:p>
          <a:endParaRPr lang="es-NI"/>
        </a:p>
      </dgm:t>
    </dgm:pt>
    <dgm:pt modelId="{A04EFD39-0E74-4420-A053-0BEAF9901019}" type="sibTrans" cxnId="{1A10C696-07B9-46E7-84A1-444989076351}">
      <dgm:prSet/>
      <dgm:spPr/>
      <dgm:t>
        <a:bodyPr/>
        <a:lstStyle/>
        <a:p>
          <a:endParaRPr lang="es-NI"/>
        </a:p>
      </dgm:t>
    </dgm:pt>
    <dgm:pt modelId="{C0191199-F2A0-4FB0-9BA1-2ADC2A01A813}">
      <dgm:prSet phldrT="[Texto]"/>
      <dgm:spPr/>
      <dgm:t>
        <a:bodyPr/>
        <a:lstStyle/>
        <a:p>
          <a:r>
            <a:rPr lang="es-NI" dirty="0" smtClean="0"/>
            <a:t>Eventos Internacionales </a:t>
          </a:r>
          <a:endParaRPr lang="es-NI" dirty="0"/>
        </a:p>
      </dgm:t>
    </dgm:pt>
    <dgm:pt modelId="{08F4BCE3-CB1E-4EA5-ABEB-81845001F505}" type="parTrans" cxnId="{349E2844-AF4B-480A-95B2-6914E70E4118}">
      <dgm:prSet/>
      <dgm:spPr/>
      <dgm:t>
        <a:bodyPr/>
        <a:lstStyle/>
        <a:p>
          <a:endParaRPr lang="es-NI"/>
        </a:p>
      </dgm:t>
    </dgm:pt>
    <dgm:pt modelId="{A4CF95F8-8DEC-4BF2-97D1-57437BBE1B98}" type="sibTrans" cxnId="{349E2844-AF4B-480A-95B2-6914E70E4118}">
      <dgm:prSet/>
      <dgm:spPr/>
      <dgm:t>
        <a:bodyPr/>
        <a:lstStyle/>
        <a:p>
          <a:endParaRPr lang="es-NI"/>
        </a:p>
      </dgm:t>
    </dgm:pt>
    <dgm:pt modelId="{0069BE7C-7426-47BF-A4C9-B2072503DF27}">
      <dgm:prSet phldrT="[Texto]"/>
      <dgm:spPr/>
      <dgm:t>
        <a:bodyPr/>
        <a:lstStyle/>
        <a:p>
          <a:r>
            <a:rPr lang="es-NI" dirty="0" smtClean="0">
              <a:effectLst/>
            </a:rPr>
            <a:t>Encuentro de FECCEBEJA  para intercambio de experiencia (Asociaciones de ex becarios de Centroamérica y el Caribe) </a:t>
          </a:r>
          <a:endParaRPr lang="es-NI" dirty="0"/>
        </a:p>
      </dgm:t>
    </dgm:pt>
    <dgm:pt modelId="{A3E64872-9AE6-456E-9F15-F2BC31F28823}" type="parTrans" cxnId="{DFE54E0C-95C4-4ACD-AB0E-BC2C1CD533B8}">
      <dgm:prSet/>
      <dgm:spPr/>
      <dgm:t>
        <a:bodyPr/>
        <a:lstStyle/>
        <a:p>
          <a:endParaRPr lang="es-NI"/>
        </a:p>
      </dgm:t>
    </dgm:pt>
    <dgm:pt modelId="{D800E125-09AA-42C9-8ACF-CA9F6027C7F4}" type="sibTrans" cxnId="{DFE54E0C-95C4-4ACD-AB0E-BC2C1CD533B8}">
      <dgm:prSet/>
      <dgm:spPr/>
      <dgm:t>
        <a:bodyPr/>
        <a:lstStyle/>
        <a:p>
          <a:endParaRPr lang="es-NI"/>
        </a:p>
      </dgm:t>
    </dgm:pt>
    <dgm:pt modelId="{8686BC0C-CD6F-4DB1-8A1E-9F1AFA908058}">
      <dgm:prSet phldrT="[Texto]"/>
      <dgm:spPr/>
      <dgm:t>
        <a:bodyPr/>
        <a:lstStyle/>
        <a:p>
          <a:r>
            <a:rPr lang="es-NI" dirty="0" smtClean="0"/>
            <a:t>Formulación de convenios con universidades</a:t>
          </a:r>
          <a:endParaRPr lang="es-NI" dirty="0"/>
        </a:p>
      </dgm:t>
    </dgm:pt>
    <dgm:pt modelId="{550EA7A9-EB9E-4468-AF01-B2A91A68F9AB}" type="parTrans" cxnId="{887EF9B5-58E3-4F5D-9E18-95DE78AB138F}">
      <dgm:prSet/>
      <dgm:spPr/>
      <dgm:t>
        <a:bodyPr/>
        <a:lstStyle/>
        <a:p>
          <a:endParaRPr lang="es-NI"/>
        </a:p>
      </dgm:t>
    </dgm:pt>
    <dgm:pt modelId="{A0A9735B-2717-47DD-9F52-22F4A5ED3894}" type="sibTrans" cxnId="{887EF9B5-58E3-4F5D-9E18-95DE78AB138F}">
      <dgm:prSet/>
      <dgm:spPr/>
      <dgm:t>
        <a:bodyPr/>
        <a:lstStyle/>
        <a:p>
          <a:endParaRPr lang="es-NI"/>
        </a:p>
      </dgm:t>
    </dgm:pt>
    <dgm:pt modelId="{BDA11D7B-6678-480B-AF85-8EF6B418F029}">
      <dgm:prSet phldrT="[Texto]"/>
      <dgm:spPr/>
      <dgm:t>
        <a:bodyPr/>
        <a:lstStyle/>
        <a:p>
          <a:r>
            <a:rPr lang="es-NI" dirty="0" smtClean="0"/>
            <a:t>Conformación de Comisiones de apoyo.</a:t>
          </a:r>
          <a:endParaRPr lang="es-NI" dirty="0"/>
        </a:p>
      </dgm:t>
    </dgm:pt>
    <dgm:pt modelId="{7259703E-CE3C-4907-B019-DCC9C38F5F94}" type="parTrans" cxnId="{D63E2BFA-B38D-4F2A-8069-36BC112CEF4F}">
      <dgm:prSet/>
      <dgm:spPr/>
      <dgm:t>
        <a:bodyPr/>
        <a:lstStyle/>
        <a:p>
          <a:endParaRPr lang="es-NI"/>
        </a:p>
      </dgm:t>
    </dgm:pt>
    <dgm:pt modelId="{5BBCD402-2D3F-45EE-BBD6-82E6A7EFB7FD}" type="sibTrans" cxnId="{D63E2BFA-B38D-4F2A-8069-36BC112CEF4F}">
      <dgm:prSet/>
      <dgm:spPr/>
      <dgm:t>
        <a:bodyPr/>
        <a:lstStyle/>
        <a:p>
          <a:endParaRPr lang="es-NI"/>
        </a:p>
      </dgm:t>
    </dgm:pt>
    <dgm:pt modelId="{7F5546FA-9CED-4FCF-A999-E72A47D6358D}">
      <dgm:prSet phldrT="[Texto]"/>
      <dgm:spPr/>
      <dgm:t>
        <a:bodyPr/>
        <a:lstStyle/>
        <a:p>
          <a:r>
            <a:rPr lang="es-NI" dirty="0" smtClean="0"/>
            <a:t>Planificación de conferencia, seminarios y talleres</a:t>
          </a:r>
          <a:endParaRPr lang="es-NI" dirty="0"/>
        </a:p>
      </dgm:t>
    </dgm:pt>
    <dgm:pt modelId="{47AA61D8-5CCA-451F-8B6D-34496ECD341A}" type="parTrans" cxnId="{B114B534-AFC8-4F47-8D89-B73825F275F6}">
      <dgm:prSet/>
      <dgm:spPr/>
      <dgm:t>
        <a:bodyPr/>
        <a:lstStyle/>
        <a:p>
          <a:endParaRPr lang="es-NI"/>
        </a:p>
      </dgm:t>
    </dgm:pt>
    <dgm:pt modelId="{C4D7FFB0-2F42-4325-B8A5-ADBA3F270C63}" type="sibTrans" cxnId="{B114B534-AFC8-4F47-8D89-B73825F275F6}">
      <dgm:prSet/>
      <dgm:spPr/>
      <dgm:t>
        <a:bodyPr/>
        <a:lstStyle/>
        <a:p>
          <a:endParaRPr lang="es-NI"/>
        </a:p>
      </dgm:t>
    </dgm:pt>
    <dgm:pt modelId="{40F8D191-1CFB-4186-99C2-DB3B069AD728}" type="pres">
      <dgm:prSet presAssocID="{1ECF4A43-620D-4829-A5B5-824EA95E5649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NI"/>
        </a:p>
      </dgm:t>
    </dgm:pt>
    <dgm:pt modelId="{3CCC2D87-1B38-466B-8AC0-E923E5E1C043}" type="pres">
      <dgm:prSet presAssocID="{1160BEA0-754B-4C22-8742-A2865299FD23}" presName="linNode" presStyleCnt="0"/>
      <dgm:spPr/>
    </dgm:pt>
    <dgm:pt modelId="{6274A106-453F-434C-977E-03B6BF45630D}" type="pres">
      <dgm:prSet presAssocID="{1160BEA0-754B-4C22-8742-A2865299FD23}" presName="parentText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NI"/>
        </a:p>
      </dgm:t>
    </dgm:pt>
    <dgm:pt modelId="{DC57EA9E-B87F-4FB4-A3E8-434B17096947}" type="pres">
      <dgm:prSet presAssocID="{1160BEA0-754B-4C22-8742-A2865299FD23}" presName="descendantText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NI"/>
        </a:p>
      </dgm:t>
    </dgm:pt>
    <dgm:pt modelId="{47041084-6702-442E-BADA-6F59613618E2}" type="pres">
      <dgm:prSet presAssocID="{603D2182-C1EC-4842-8908-3A79533CC1C5}" presName="sp" presStyleCnt="0"/>
      <dgm:spPr/>
    </dgm:pt>
    <dgm:pt modelId="{B5F52065-E19A-4619-9E2A-23FFBC671FDA}" type="pres">
      <dgm:prSet presAssocID="{97FB95B1-D0A3-4470-8259-6C9E1EE4EBAB}" presName="linNode" presStyleCnt="0"/>
      <dgm:spPr/>
    </dgm:pt>
    <dgm:pt modelId="{D7E2FD96-3A42-4368-A243-9F9836CF98BE}" type="pres">
      <dgm:prSet presAssocID="{97FB95B1-D0A3-4470-8259-6C9E1EE4EBAB}" presName="parentText" presStyleLbl="node1" presStyleIdx="1" presStyleCnt="3" custLinFactNeighborX="-12426" custLinFactNeighborY="2708">
        <dgm:presLayoutVars>
          <dgm:chMax val="1"/>
          <dgm:bulletEnabled val="1"/>
        </dgm:presLayoutVars>
      </dgm:prSet>
      <dgm:spPr/>
      <dgm:t>
        <a:bodyPr/>
        <a:lstStyle/>
        <a:p>
          <a:endParaRPr lang="es-NI"/>
        </a:p>
      </dgm:t>
    </dgm:pt>
    <dgm:pt modelId="{2C076940-5CBF-4CF8-A79B-D640CC656AAF}" type="pres">
      <dgm:prSet presAssocID="{97FB95B1-D0A3-4470-8259-6C9E1EE4EBAB}" presName="descendantText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NI"/>
        </a:p>
      </dgm:t>
    </dgm:pt>
    <dgm:pt modelId="{0668BC12-E70E-49BC-A086-4F8988C44230}" type="pres">
      <dgm:prSet presAssocID="{6E3A69E9-9802-419F-AC7F-BAEF0EBB0DDA}" presName="sp" presStyleCnt="0"/>
      <dgm:spPr/>
    </dgm:pt>
    <dgm:pt modelId="{BDB7D975-1B17-4725-A2AC-E592A4C5EB3A}" type="pres">
      <dgm:prSet presAssocID="{C0191199-F2A0-4FB0-9BA1-2ADC2A01A813}" presName="linNode" presStyleCnt="0"/>
      <dgm:spPr/>
    </dgm:pt>
    <dgm:pt modelId="{D06870CA-87EE-4B42-90C6-B12800847C19}" type="pres">
      <dgm:prSet presAssocID="{C0191199-F2A0-4FB0-9BA1-2ADC2A01A813}" presName="parentText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NI"/>
        </a:p>
      </dgm:t>
    </dgm:pt>
    <dgm:pt modelId="{6B0E509C-9AD9-4CE7-B7CA-D308F2AE816A}" type="pres">
      <dgm:prSet presAssocID="{C0191199-F2A0-4FB0-9BA1-2ADC2A01A813}" presName="descendantText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NI"/>
        </a:p>
      </dgm:t>
    </dgm:pt>
  </dgm:ptLst>
  <dgm:cxnLst>
    <dgm:cxn modelId="{1A10C696-07B9-46E7-84A1-444989076351}" srcId="{97FB95B1-D0A3-4470-8259-6C9E1EE4EBAB}" destId="{79F2D06B-3519-4CED-8EE0-F4A12D51A3A9}" srcOrd="0" destOrd="0" parTransId="{D28FD988-BD82-4ABC-900B-019D4036B5B0}" sibTransId="{A04EFD39-0E74-4420-A053-0BEAF9901019}"/>
    <dgm:cxn modelId="{887EF9B5-58E3-4F5D-9E18-95DE78AB138F}" srcId="{97FB95B1-D0A3-4470-8259-6C9E1EE4EBAB}" destId="{8686BC0C-CD6F-4DB1-8A1E-9F1AFA908058}" srcOrd="1" destOrd="0" parTransId="{550EA7A9-EB9E-4468-AF01-B2A91A68F9AB}" sibTransId="{A0A9735B-2717-47DD-9F52-22F4A5ED3894}"/>
    <dgm:cxn modelId="{181AB9CE-1AB1-4630-B043-00E98EB7FB31}" srcId="{1ECF4A43-620D-4829-A5B5-824EA95E5649}" destId="{97FB95B1-D0A3-4470-8259-6C9E1EE4EBAB}" srcOrd="1" destOrd="0" parTransId="{A97DBF44-818C-4284-952A-5935721B83DD}" sibTransId="{6E3A69E9-9802-419F-AC7F-BAEF0EBB0DDA}"/>
    <dgm:cxn modelId="{01109BFC-2127-4182-9F11-7D52F0975844}" srcId="{1ECF4A43-620D-4829-A5B5-824EA95E5649}" destId="{1160BEA0-754B-4C22-8742-A2865299FD23}" srcOrd="0" destOrd="0" parTransId="{20374C61-4E6C-48F0-8E54-CD68299F67F4}" sibTransId="{603D2182-C1EC-4842-8908-3A79533CC1C5}"/>
    <dgm:cxn modelId="{627CDD72-8E66-4FE3-8DFF-4B68F1F72ABE}" type="presOf" srcId="{BDA11D7B-6678-480B-AF85-8EF6B418F029}" destId="{2C076940-5CBF-4CF8-A79B-D640CC656AAF}" srcOrd="0" destOrd="2" presId="urn:microsoft.com/office/officeart/2005/8/layout/vList5"/>
    <dgm:cxn modelId="{31861320-FE30-4381-9B83-3982A3F0F53D}" type="presOf" srcId="{0069BE7C-7426-47BF-A4C9-B2072503DF27}" destId="{6B0E509C-9AD9-4CE7-B7CA-D308F2AE816A}" srcOrd="0" destOrd="0" presId="urn:microsoft.com/office/officeart/2005/8/layout/vList5"/>
    <dgm:cxn modelId="{B114B534-AFC8-4F47-8D89-B73825F275F6}" srcId="{97FB95B1-D0A3-4470-8259-6C9E1EE4EBAB}" destId="{7F5546FA-9CED-4FCF-A999-E72A47D6358D}" srcOrd="3" destOrd="0" parTransId="{47AA61D8-5CCA-451F-8B6D-34496ECD341A}" sibTransId="{C4D7FFB0-2F42-4325-B8A5-ADBA3F270C63}"/>
    <dgm:cxn modelId="{A7976485-8488-42F0-B26A-5FF9ECDDBB8C}" type="presOf" srcId="{1ECF4A43-620D-4829-A5B5-824EA95E5649}" destId="{40F8D191-1CFB-4186-99C2-DB3B069AD728}" srcOrd="0" destOrd="0" presId="urn:microsoft.com/office/officeart/2005/8/layout/vList5"/>
    <dgm:cxn modelId="{F0421E22-B456-4C01-B3E7-B388763B8019}" type="presOf" srcId="{7F5546FA-9CED-4FCF-A999-E72A47D6358D}" destId="{2C076940-5CBF-4CF8-A79B-D640CC656AAF}" srcOrd="0" destOrd="3" presId="urn:microsoft.com/office/officeart/2005/8/layout/vList5"/>
    <dgm:cxn modelId="{E8D1EF55-2025-4D19-BD09-7ECC1F69B174}" type="presOf" srcId="{CC575B6F-2BEF-4B98-BFE9-04B960D566A6}" destId="{DC57EA9E-B87F-4FB4-A3E8-434B17096947}" srcOrd="0" destOrd="1" presId="urn:microsoft.com/office/officeart/2005/8/layout/vList5"/>
    <dgm:cxn modelId="{E94E1AF0-99A0-4C50-ADDE-25A375E276E8}" srcId="{1160BEA0-754B-4C22-8742-A2865299FD23}" destId="{8188BD6E-9C0A-469A-80F7-D6BA2119D382}" srcOrd="0" destOrd="0" parTransId="{3B04BE08-9B33-4D50-9807-DCDFCAF56F0A}" sibTransId="{E655E490-ACD7-4F16-AB6D-9FEA26EA50EF}"/>
    <dgm:cxn modelId="{695BF5AF-52C0-4FF4-9DD5-4FF52A3B837A}" type="presOf" srcId="{8188BD6E-9C0A-469A-80F7-D6BA2119D382}" destId="{DC57EA9E-B87F-4FB4-A3E8-434B17096947}" srcOrd="0" destOrd="0" presId="urn:microsoft.com/office/officeart/2005/8/layout/vList5"/>
    <dgm:cxn modelId="{AADD3A68-B6E1-462F-8186-7D118E0F7A39}" type="presOf" srcId="{1160BEA0-754B-4C22-8742-A2865299FD23}" destId="{6274A106-453F-434C-977E-03B6BF45630D}" srcOrd="0" destOrd="0" presId="urn:microsoft.com/office/officeart/2005/8/layout/vList5"/>
    <dgm:cxn modelId="{FAEFFF14-2314-4CD2-B456-BEDC4F667A73}" type="presOf" srcId="{79F2D06B-3519-4CED-8EE0-F4A12D51A3A9}" destId="{2C076940-5CBF-4CF8-A79B-D640CC656AAF}" srcOrd="0" destOrd="0" presId="urn:microsoft.com/office/officeart/2005/8/layout/vList5"/>
    <dgm:cxn modelId="{D63E2BFA-B38D-4F2A-8069-36BC112CEF4F}" srcId="{97FB95B1-D0A3-4470-8259-6C9E1EE4EBAB}" destId="{BDA11D7B-6678-480B-AF85-8EF6B418F029}" srcOrd="2" destOrd="0" parTransId="{7259703E-CE3C-4907-B019-DCC9C38F5F94}" sibTransId="{5BBCD402-2D3F-45EE-BBD6-82E6A7EFB7FD}"/>
    <dgm:cxn modelId="{DFE54E0C-95C4-4ACD-AB0E-BC2C1CD533B8}" srcId="{C0191199-F2A0-4FB0-9BA1-2ADC2A01A813}" destId="{0069BE7C-7426-47BF-A4C9-B2072503DF27}" srcOrd="0" destOrd="0" parTransId="{A3E64872-9AE6-456E-9F15-F2BC31F28823}" sibTransId="{D800E125-09AA-42C9-8ACF-CA9F6027C7F4}"/>
    <dgm:cxn modelId="{16685381-8785-4596-885E-9CFFB9D10963}" type="presOf" srcId="{97FB95B1-D0A3-4470-8259-6C9E1EE4EBAB}" destId="{D7E2FD96-3A42-4368-A243-9F9836CF98BE}" srcOrd="0" destOrd="0" presId="urn:microsoft.com/office/officeart/2005/8/layout/vList5"/>
    <dgm:cxn modelId="{349E2844-AF4B-480A-95B2-6914E70E4118}" srcId="{1ECF4A43-620D-4829-A5B5-824EA95E5649}" destId="{C0191199-F2A0-4FB0-9BA1-2ADC2A01A813}" srcOrd="2" destOrd="0" parTransId="{08F4BCE3-CB1E-4EA5-ABEB-81845001F505}" sibTransId="{A4CF95F8-8DEC-4BF2-97D1-57437BBE1B98}"/>
    <dgm:cxn modelId="{84CA8EFC-C0C9-4E2B-AE73-6F5D57FFFC64}" type="presOf" srcId="{C0191199-F2A0-4FB0-9BA1-2ADC2A01A813}" destId="{D06870CA-87EE-4B42-90C6-B12800847C19}" srcOrd="0" destOrd="0" presId="urn:microsoft.com/office/officeart/2005/8/layout/vList5"/>
    <dgm:cxn modelId="{2BECDB66-A7D9-4BDF-81D8-04D85FCDFF01}" srcId="{1160BEA0-754B-4C22-8742-A2865299FD23}" destId="{CC575B6F-2BEF-4B98-BFE9-04B960D566A6}" srcOrd="1" destOrd="0" parTransId="{3EE8B0C8-09DB-43A3-A23C-934F4A801E4C}" sibTransId="{E6ABD6DA-59DB-4ED5-B710-C97D0C1D989D}"/>
    <dgm:cxn modelId="{1E86C85F-6B46-42DA-B481-8E8CA8AFCB2B}" type="presOf" srcId="{8686BC0C-CD6F-4DB1-8A1E-9F1AFA908058}" destId="{2C076940-5CBF-4CF8-A79B-D640CC656AAF}" srcOrd="0" destOrd="1" presId="urn:microsoft.com/office/officeart/2005/8/layout/vList5"/>
    <dgm:cxn modelId="{BA64574E-F5EA-4C05-8BA6-4B38E451467D}" type="presParOf" srcId="{40F8D191-1CFB-4186-99C2-DB3B069AD728}" destId="{3CCC2D87-1B38-466B-8AC0-E923E5E1C043}" srcOrd="0" destOrd="0" presId="urn:microsoft.com/office/officeart/2005/8/layout/vList5"/>
    <dgm:cxn modelId="{90DEB61B-ABBF-449C-B745-9D86D66FD971}" type="presParOf" srcId="{3CCC2D87-1B38-466B-8AC0-E923E5E1C043}" destId="{6274A106-453F-434C-977E-03B6BF45630D}" srcOrd="0" destOrd="0" presId="urn:microsoft.com/office/officeart/2005/8/layout/vList5"/>
    <dgm:cxn modelId="{16B3681B-52DC-40D2-8325-720108BB0102}" type="presParOf" srcId="{3CCC2D87-1B38-466B-8AC0-E923E5E1C043}" destId="{DC57EA9E-B87F-4FB4-A3E8-434B17096947}" srcOrd="1" destOrd="0" presId="urn:microsoft.com/office/officeart/2005/8/layout/vList5"/>
    <dgm:cxn modelId="{2E7C16AD-E285-49F3-96C0-B483D7373A49}" type="presParOf" srcId="{40F8D191-1CFB-4186-99C2-DB3B069AD728}" destId="{47041084-6702-442E-BADA-6F59613618E2}" srcOrd="1" destOrd="0" presId="urn:microsoft.com/office/officeart/2005/8/layout/vList5"/>
    <dgm:cxn modelId="{25E66D30-E951-42BD-8F28-201FE4020259}" type="presParOf" srcId="{40F8D191-1CFB-4186-99C2-DB3B069AD728}" destId="{B5F52065-E19A-4619-9E2A-23FFBC671FDA}" srcOrd="2" destOrd="0" presId="urn:microsoft.com/office/officeart/2005/8/layout/vList5"/>
    <dgm:cxn modelId="{A7DA2B5D-9826-4FA9-8930-1B7C52267152}" type="presParOf" srcId="{B5F52065-E19A-4619-9E2A-23FFBC671FDA}" destId="{D7E2FD96-3A42-4368-A243-9F9836CF98BE}" srcOrd="0" destOrd="0" presId="urn:microsoft.com/office/officeart/2005/8/layout/vList5"/>
    <dgm:cxn modelId="{7B035259-2A4B-4703-82BF-8EF40DE175A6}" type="presParOf" srcId="{B5F52065-E19A-4619-9E2A-23FFBC671FDA}" destId="{2C076940-5CBF-4CF8-A79B-D640CC656AAF}" srcOrd="1" destOrd="0" presId="urn:microsoft.com/office/officeart/2005/8/layout/vList5"/>
    <dgm:cxn modelId="{676845C4-1F8A-4E27-B879-F421E2118E2C}" type="presParOf" srcId="{40F8D191-1CFB-4186-99C2-DB3B069AD728}" destId="{0668BC12-E70E-49BC-A086-4F8988C44230}" srcOrd="3" destOrd="0" presId="urn:microsoft.com/office/officeart/2005/8/layout/vList5"/>
    <dgm:cxn modelId="{10E55A83-984C-4877-B335-FEB062EA1CF1}" type="presParOf" srcId="{40F8D191-1CFB-4186-99C2-DB3B069AD728}" destId="{BDB7D975-1B17-4725-A2AC-E592A4C5EB3A}" srcOrd="4" destOrd="0" presId="urn:microsoft.com/office/officeart/2005/8/layout/vList5"/>
    <dgm:cxn modelId="{FED176F7-A382-48A3-8E2D-ECA9A661882F}" type="presParOf" srcId="{BDB7D975-1B17-4725-A2AC-E592A4C5EB3A}" destId="{D06870CA-87EE-4B42-90C6-B12800847C19}" srcOrd="0" destOrd="0" presId="urn:microsoft.com/office/officeart/2005/8/layout/vList5"/>
    <dgm:cxn modelId="{CF9F8143-C984-4024-971E-B88868BF110B}" type="presParOf" srcId="{BDB7D975-1B17-4725-A2AC-E592A4C5EB3A}" destId="{6B0E509C-9AD9-4CE7-B7CA-D308F2AE816A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0953A1A-173A-41D6-A600-4C50ED0AE772}" type="doc">
      <dgm:prSet loTypeId="urn:microsoft.com/office/officeart/2005/8/layout/defaul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s-NI"/>
        </a:p>
      </dgm:t>
    </dgm:pt>
    <dgm:pt modelId="{1953ECEF-D9FF-45E0-B665-0AFD31386DC1}">
      <dgm:prSet phldrT="[Texto]"/>
      <dgm:spPr/>
      <dgm:t>
        <a:bodyPr/>
        <a:lstStyle/>
        <a:p>
          <a:r>
            <a:rPr lang="es-NI" dirty="0" smtClean="0"/>
            <a:t>Intercambio Cultural</a:t>
          </a:r>
          <a:endParaRPr lang="es-NI" dirty="0"/>
        </a:p>
      </dgm:t>
    </dgm:pt>
    <dgm:pt modelId="{5BDEE6B4-9D8E-4F55-8689-0235C4FAF0EB}" type="parTrans" cxnId="{9BE907C4-916D-433D-A16A-0FF8628EDC4E}">
      <dgm:prSet/>
      <dgm:spPr/>
      <dgm:t>
        <a:bodyPr/>
        <a:lstStyle/>
        <a:p>
          <a:endParaRPr lang="es-NI"/>
        </a:p>
      </dgm:t>
    </dgm:pt>
    <dgm:pt modelId="{9F2B067F-068D-4C78-8F5D-80F019C58274}" type="sibTrans" cxnId="{9BE907C4-916D-433D-A16A-0FF8628EDC4E}">
      <dgm:prSet/>
      <dgm:spPr/>
      <dgm:t>
        <a:bodyPr/>
        <a:lstStyle/>
        <a:p>
          <a:endParaRPr lang="es-NI"/>
        </a:p>
      </dgm:t>
    </dgm:pt>
    <dgm:pt modelId="{AD61EC85-8EEB-4A42-8C1B-BE0C9BDD04ED}">
      <dgm:prSet phldrT="[Texto]"/>
      <dgm:spPr/>
      <dgm:t>
        <a:bodyPr/>
        <a:lstStyle/>
        <a:p>
          <a:r>
            <a:rPr lang="es-NI" dirty="0" smtClean="0"/>
            <a:t>Presentación Avance de las Asociaciones</a:t>
          </a:r>
          <a:endParaRPr lang="es-NI" dirty="0"/>
        </a:p>
      </dgm:t>
    </dgm:pt>
    <dgm:pt modelId="{49C0D961-7380-4E70-8D48-335E3C332E58}" type="parTrans" cxnId="{3544BC68-DB72-4436-82F0-7B7198832C68}">
      <dgm:prSet/>
      <dgm:spPr/>
      <dgm:t>
        <a:bodyPr/>
        <a:lstStyle/>
        <a:p>
          <a:endParaRPr lang="es-NI"/>
        </a:p>
      </dgm:t>
    </dgm:pt>
    <dgm:pt modelId="{4A363DA0-C741-4A51-8B3F-5D7662DD522C}" type="sibTrans" cxnId="{3544BC68-DB72-4436-82F0-7B7198832C68}">
      <dgm:prSet/>
      <dgm:spPr/>
      <dgm:t>
        <a:bodyPr/>
        <a:lstStyle/>
        <a:p>
          <a:endParaRPr lang="es-NI"/>
        </a:p>
      </dgm:t>
    </dgm:pt>
    <dgm:pt modelId="{51FBBC82-4DA8-4079-A625-E202278FF210}">
      <dgm:prSet phldrT="[Texto]"/>
      <dgm:spPr/>
      <dgm:t>
        <a:bodyPr/>
        <a:lstStyle/>
        <a:p>
          <a:r>
            <a:rPr lang="es-NI" dirty="0" smtClean="0"/>
            <a:t>Mesas de Trabajo</a:t>
          </a:r>
          <a:endParaRPr lang="es-NI" dirty="0"/>
        </a:p>
      </dgm:t>
    </dgm:pt>
    <dgm:pt modelId="{BA3C6B2B-9226-49BE-8240-5406DD08B3E5}" type="parTrans" cxnId="{2CCED80A-406E-4E11-929D-B210B88DDC8C}">
      <dgm:prSet/>
      <dgm:spPr/>
      <dgm:t>
        <a:bodyPr/>
        <a:lstStyle/>
        <a:p>
          <a:endParaRPr lang="es-NI"/>
        </a:p>
      </dgm:t>
    </dgm:pt>
    <dgm:pt modelId="{E9B40113-74F3-45DC-AE4D-80F84C6CD254}" type="sibTrans" cxnId="{2CCED80A-406E-4E11-929D-B210B88DDC8C}">
      <dgm:prSet/>
      <dgm:spPr/>
      <dgm:t>
        <a:bodyPr/>
        <a:lstStyle/>
        <a:p>
          <a:endParaRPr lang="es-NI"/>
        </a:p>
      </dgm:t>
    </dgm:pt>
    <dgm:pt modelId="{1D13B8AA-794D-43C7-BF5E-81163FAAB4DF}">
      <dgm:prSet phldrT="[Texto]"/>
      <dgm:spPr/>
      <dgm:t>
        <a:bodyPr/>
        <a:lstStyle/>
        <a:p>
          <a:r>
            <a:rPr lang="es-NI" dirty="0" smtClean="0"/>
            <a:t>Acuerdos</a:t>
          </a:r>
          <a:endParaRPr lang="es-NI" dirty="0"/>
        </a:p>
      </dgm:t>
    </dgm:pt>
    <dgm:pt modelId="{1C79A070-E484-49D1-98CC-90494DE813B5}" type="parTrans" cxnId="{E1CB0D06-07B5-4B76-ADD4-A0F6436242CB}">
      <dgm:prSet/>
      <dgm:spPr/>
      <dgm:t>
        <a:bodyPr/>
        <a:lstStyle/>
        <a:p>
          <a:endParaRPr lang="es-NI"/>
        </a:p>
      </dgm:t>
    </dgm:pt>
    <dgm:pt modelId="{2786A43A-1E2C-4A88-85AD-84F0C58ECDDE}" type="sibTrans" cxnId="{E1CB0D06-07B5-4B76-ADD4-A0F6436242CB}">
      <dgm:prSet/>
      <dgm:spPr/>
      <dgm:t>
        <a:bodyPr/>
        <a:lstStyle/>
        <a:p>
          <a:endParaRPr lang="es-NI"/>
        </a:p>
      </dgm:t>
    </dgm:pt>
    <dgm:pt modelId="{6FC24A32-8936-4FE0-A98A-8489B30835FE}">
      <dgm:prSet phldrT="[Texto]"/>
      <dgm:spPr/>
      <dgm:t>
        <a:bodyPr/>
        <a:lstStyle/>
        <a:p>
          <a:r>
            <a:rPr lang="es-NI" dirty="0" smtClean="0"/>
            <a:t>ANEJA recibe reconocimiento y presidencia </a:t>
          </a:r>
          <a:r>
            <a:rPr lang="es-NI" dirty="0" err="1" smtClean="0"/>
            <a:t>Protempore</a:t>
          </a:r>
          <a:endParaRPr lang="es-NI" dirty="0"/>
        </a:p>
      </dgm:t>
    </dgm:pt>
    <dgm:pt modelId="{6DB22EC5-E797-4E63-A56C-112EF7375EE8}" type="parTrans" cxnId="{EE8AB4D2-70F5-4E38-81D7-3E0A6BA951C5}">
      <dgm:prSet/>
      <dgm:spPr/>
      <dgm:t>
        <a:bodyPr/>
        <a:lstStyle/>
        <a:p>
          <a:endParaRPr lang="es-NI"/>
        </a:p>
      </dgm:t>
    </dgm:pt>
    <dgm:pt modelId="{D5C584B3-290D-4CBD-B64D-00295205CE33}" type="sibTrans" cxnId="{EE8AB4D2-70F5-4E38-81D7-3E0A6BA951C5}">
      <dgm:prSet/>
      <dgm:spPr/>
      <dgm:t>
        <a:bodyPr/>
        <a:lstStyle/>
        <a:p>
          <a:endParaRPr lang="es-NI"/>
        </a:p>
      </dgm:t>
    </dgm:pt>
    <dgm:pt modelId="{2DD3D528-6CC2-4362-85A0-FE11C312EB57}">
      <dgm:prSet/>
      <dgm:spPr/>
      <dgm:t>
        <a:bodyPr/>
        <a:lstStyle/>
        <a:p>
          <a:r>
            <a:rPr lang="es-NI" dirty="0" smtClean="0"/>
            <a:t>Coctel de Bienvenida / Visita Técnica</a:t>
          </a:r>
          <a:endParaRPr lang="es-NI" dirty="0"/>
        </a:p>
      </dgm:t>
    </dgm:pt>
    <dgm:pt modelId="{B0070438-6D46-4F09-BEC5-81DFD2E203E8}" type="parTrans" cxnId="{C17BDD46-5399-4F6B-8BC6-F0E309AA4DF5}">
      <dgm:prSet/>
      <dgm:spPr/>
      <dgm:t>
        <a:bodyPr/>
        <a:lstStyle/>
        <a:p>
          <a:endParaRPr lang="es-NI"/>
        </a:p>
      </dgm:t>
    </dgm:pt>
    <dgm:pt modelId="{D643588A-71A4-4076-BC2A-D21AAF6A9571}" type="sibTrans" cxnId="{C17BDD46-5399-4F6B-8BC6-F0E309AA4DF5}">
      <dgm:prSet/>
      <dgm:spPr/>
      <dgm:t>
        <a:bodyPr/>
        <a:lstStyle/>
        <a:p>
          <a:endParaRPr lang="es-NI"/>
        </a:p>
      </dgm:t>
    </dgm:pt>
    <dgm:pt modelId="{3EBF1830-1A40-42CB-8344-D91C95C8802F}" type="pres">
      <dgm:prSet presAssocID="{B0953A1A-173A-41D6-A600-4C50ED0AE772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NI"/>
        </a:p>
      </dgm:t>
    </dgm:pt>
    <dgm:pt modelId="{BC7EB1AA-C1FE-4A1E-9706-40768319EF7D}" type="pres">
      <dgm:prSet presAssocID="{1953ECEF-D9FF-45E0-B665-0AFD31386DC1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s-NI"/>
        </a:p>
      </dgm:t>
    </dgm:pt>
    <dgm:pt modelId="{BEB7BC31-BD51-4990-818B-638A01E8D9DA}" type="pres">
      <dgm:prSet presAssocID="{9F2B067F-068D-4C78-8F5D-80F019C58274}" presName="sibTrans" presStyleCnt="0"/>
      <dgm:spPr/>
    </dgm:pt>
    <dgm:pt modelId="{2EC2180B-78CC-46D1-863E-72D27DE3F14C}" type="pres">
      <dgm:prSet presAssocID="{AD61EC85-8EEB-4A42-8C1B-BE0C9BDD04ED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s-NI"/>
        </a:p>
      </dgm:t>
    </dgm:pt>
    <dgm:pt modelId="{19B12B72-2975-45E4-9E99-446213D011F2}" type="pres">
      <dgm:prSet presAssocID="{4A363DA0-C741-4A51-8B3F-5D7662DD522C}" presName="sibTrans" presStyleCnt="0"/>
      <dgm:spPr/>
    </dgm:pt>
    <dgm:pt modelId="{474B74F3-7464-483A-AD59-F1F54AE8A5B0}" type="pres">
      <dgm:prSet presAssocID="{51FBBC82-4DA8-4079-A625-E202278FF210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s-NI"/>
        </a:p>
      </dgm:t>
    </dgm:pt>
    <dgm:pt modelId="{FC3C7EFD-31C1-4BC2-9799-F0CB46D1E1D7}" type="pres">
      <dgm:prSet presAssocID="{E9B40113-74F3-45DC-AE4D-80F84C6CD254}" presName="sibTrans" presStyleCnt="0"/>
      <dgm:spPr/>
    </dgm:pt>
    <dgm:pt modelId="{C6E4CD10-97A2-44E9-B702-382D0FE8ED12}" type="pres">
      <dgm:prSet presAssocID="{1D13B8AA-794D-43C7-BF5E-81163FAAB4DF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s-NI"/>
        </a:p>
      </dgm:t>
    </dgm:pt>
    <dgm:pt modelId="{63BDF869-1E4D-4F4B-9C81-D4A690A399C2}" type="pres">
      <dgm:prSet presAssocID="{2786A43A-1E2C-4A88-85AD-84F0C58ECDDE}" presName="sibTrans" presStyleCnt="0"/>
      <dgm:spPr/>
    </dgm:pt>
    <dgm:pt modelId="{B4A9AB55-E5E9-4C8F-9725-3DE7C2E3D5B2}" type="pres">
      <dgm:prSet presAssocID="{6FC24A32-8936-4FE0-A98A-8489B30835FE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s-NI"/>
        </a:p>
      </dgm:t>
    </dgm:pt>
    <dgm:pt modelId="{4845138C-3C5D-406D-8D2A-B53A5CF8B8DB}" type="pres">
      <dgm:prSet presAssocID="{D5C584B3-290D-4CBD-B64D-00295205CE33}" presName="sibTrans" presStyleCnt="0"/>
      <dgm:spPr/>
    </dgm:pt>
    <dgm:pt modelId="{1A6A3107-DCA3-40FA-85A5-103675F465CA}" type="pres">
      <dgm:prSet presAssocID="{2DD3D528-6CC2-4362-85A0-FE11C312EB57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s-NI"/>
        </a:p>
      </dgm:t>
    </dgm:pt>
  </dgm:ptLst>
  <dgm:cxnLst>
    <dgm:cxn modelId="{EE8AB4D2-70F5-4E38-81D7-3E0A6BA951C5}" srcId="{B0953A1A-173A-41D6-A600-4C50ED0AE772}" destId="{6FC24A32-8936-4FE0-A98A-8489B30835FE}" srcOrd="4" destOrd="0" parTransId="{6DB22EC5-E797-4E63-A56C-112EF7375EE8}" sibTransId="{D5C584B3-290D-4CBD-B64D-00295205CE33}"/>
    <dgm:cxn modelId="{9BE907C4-916D-433D-A16A-0FF8628EDC4E}" srcId="{B0953A1A-173A-41D6-A600-4C50ED0AE772}" destId="{1953ECEF-D9FF-45E0-B665-0AFD31386DC1}" srcOrd="0" destOrd="0" parTransId="{5BDEE6B4-9D8E-4F55-8689-0235C4FAF0EB}" sibTransId="{9F2B067F-068D-4C78-8F5D-80F019C58274}"/>
    <dgm:cxn modelId="{0D5E91C2-E11E-4C45-9800-A71202D2BD33}" type="presOf" srcId="{B0953A1A-173A-41D6-A600-4C50ED0AE772}" destId="{3EBF1830-1A40-42CB-8344-D91C95C8802F}" srcOrd="0" destOrd="0" presId="urn:microsoft.com/office/officeart/2005/8/layout/default"/>
    <dgm:cxn modelId="{3544BC68-DB72-4436-82F0-7B7198832C68}" srcId="{B0953A1A-173A-41D6-A600-4C50ED0AE772}" destId="{AD61EC85-8EEB-4A42-8C1B-BE0C9BDD04ED}" srcOrd="1" destOrd="0" parTransId="{49C0D961-7380-4E70-8D48-335E3C332E58}" sibTransId="{4A363DA0-C741-4A51-8B3F-5D7662DD522C}"/>
    <dgm:cxn modelId="{2CCED80A-406E-4E11-929D-B210B88DDC8C}" srcId="{B0953A1A-173A-41D6-A600-4C50ED0AE772}" destId="{51FBBC82-4DA8-4079-A625-E202278FF210}" srcOrd="2" destOrd="0" parTransId="{BA3C6B2B-9226-49BE-8240-5406DD08B3E5}" sibTransId="{E9B40113-74F3-45DC-AE4D-80F84C6CD254}"/>
    <dgm:cxn modelId="{D8B519F4-8293-44DE-A8C1-5AA4049D8DE9}" type="presOf" srcId="{1D13B8AA-794D-43C7-BF5E-81163FAAB4DF}" destId="{C6E4CD10-97A2-44E9-B702-382D0FE8ED12}" srcOrd="0" destOrd="0" presId="urn:microsoft.com/office/officeart/2005/8/layout/default"/>
    <dgm:cxn modelId="{ADB0DF3B-5E08-422E-AB54-EF72F8119895}" type="presOf" srcId="{51FBBC82-4DA8-4079-A625-E202278FF210}" destId="{474B74F3-7464-483A-AD59-F1F54AE8A5B0}" srcOrd="0" destOrd="0" presId="urn:microsoft.com/office/officeart/2005/8/layout/default"/>
    <dgm:cxn modelId="{66347D09-BAE9-4BBA-8816-202074ECA493}" type="presOf" srcId="{2DD3D528-6CC2-4362-85A0-FE11C312EB57}" destId="{1A6A3107-DCA3-40FA-85A5-103675F465CA}" srcOrd="0" destOrd="0" presId="urn:microsoft.com/office/officeart/2005/8/layout/default"/>
    <dgm:cxn modelId="{E1CB0D06-07B5-4B76-ADD4-A0F6436242CB}" srcId="{B0953A1A-173A-41D6-A600-4C50ED0AE772}" destId="{1D13B8AA-794D-43C7-BF5E-81163FAAB4DF}" srcOrd="3" destOrd="0" parTransId="{1C79A070-E484-49D1-98CC-90494DE813B5}" sibTransId="{2786A43A-1E2C-4A88-85AD-84F0C58ECDDE}"/>
    <dgm:cxn modelId="{4165B9FC-776E-412D-97FB-9209B73BE689}" type="presOf" srcId="{1953ECEF-D9FF-45E0-B665-0AFD31386DC1}" destId="{BC7EB1AA-C1FE-4A1E-9706-40768319EF7D}" srcOrd="0" destOrd="0" presId="urn:microsoft.com/office/officeart/2005/8/layout/default"/>
    <dgm:cxn modelId="{DCE00EBE-B999-4960-8B85-473A2538C68D}" type="presOf" srcId="{AD61EC85-8EEB-4A42-8C1B-BE0C9BDD04ED}" destId="{2EC2180B-78CC-46D1-863E-72D27DE3F14C}" srcOrd="0" destOrd="0" presId="urn:microsoft.com/office/officeart/2005/8/layout/default"/>
    <dgm:cxn modelId="{BE09B319-E170-4869-BBA9-61D910E063D7}" type="presOf" srcId="{6FC24A32-8936-4FE0-A98A-8489B30835FE}" destId="{B4A9AB55-E5E9-4C8F-9725-3DE7C2E3D5B2}" srcOrd="0" destOrd="0" presId="urn:microsoft.com/office/officeart/2005/8/layout/default"/>
    <dgm:cxn modelId="{C17BDD46-5399-4F6B-8BC6-F0E309AA4DF5}" srcId="{B0953A1A-173A-41D6-A600-4C50ED0AE772}" destId="{2DD3D528-6CC2-4362-85A0-FE11C312EB57}" srcOrd="5" destOrd="0" parTransId="{B0070438-6D46-4F09-BEC5-81DFD2E203E8}" sibTransId="{D643588A-71A4-4076-BC2A-D21AAF6A9571}"/>
    <dgm:cxn modelId="{12912CA3-AC9F-4178-A591-6250249FEE8F}" type="presParOf" srcId="{3EBF1830-1A40-42CB-8344-D91C95C8802F}" destId="{BC7EB1AA-C1FE-4A1E-9706-40768319EF7D}" srcOrd="0" destOrd="0" presId="urn:microsoft.com/office/officeart/2005/8/layout/default"/>
    <dgm:cxn modelId="{F84379BA-D318-48BD-8A0F-F75082F946BA}" type="presParOf" srcId="{3EBF1830-1A40-42CB-8344-D91C95C8802F}" destId="{BEB7BC31-BD51-4990-818B-638A01E8D9DA}" srcOrd="1" destOrd="0" presId="urn:microsoft.com/office/officeart/2005/8/layout/default"/>
    <dgm:cxn modelId="{07692F18-5729-4EF1-BF2F-67B13E6DA2C1}" type="presParOf" srcId="{3EBF1830-1A40-42CB-8344-D91C95C8802F}" destId="{2EC2180B-78CC-46D1-863E-72D27DE3F14C}" srcOrd="2" destOrd="0" presId="urn:microsoft.com/office/officeart/2005/8/layout/default"/>
    <dgm:cxn modelId="{3C5C863B-8E7F-4BC6-8518-276DE4560F09}" type="presParOf" srcId="{3EBF1830-1A40-42CB-8344-D91C95C8802F}" destId="{19B12B72-2975-45E4-9E99-446213D011F2}" srcOrd="3" destOrd="0" presId="urn:microsoft.com/office/officeart/2005/8/layout/default"/>
    <dgm:cxn modelId="{79F25214-8169-4323-9B35-9E5CD6BB56D3}" type="presParOf" srcId="{3EBF1830-1A40-42CB-8344-D91C95C8802F}" destId="{474B74F3-7464-483A-AD59-F1F54AE8A5B0}" srcOrd="4" destOrd="0" presId="urn:microsoft.com/office/officeart/2005/8/layout/default"/>
    <dgm:cxn modelId="{4F1B382D-535D-403E-837B-5DF2414A7C2E}" type="presParOf" srcId="{3EBF1830-1A40-42CB-8344-D91C95C8802F}" destId="{FC3C7EFD-31C1-4BC2-9799-F0CB46D1E1D7}" srcOrd="5" destOrd="0" presId="urn:microsoft.com/office/officeart/2005/8/layout/default"/>
    <dgm:cxn modelId="{EB66AAE2-CE25-4F85-8120-59429E08E317}" type="presParOf" srcId="{3EBF1830-1A40-42CB-8344-D91C95C8802F}" destId="{C6E4CD10-97A2-44E9-B702-382D0FE8ED12}" srcOrd="6" destOrd="0" presId="urn:microsoft.com/office/officeart/2005/8/layout/default"/>
    <dgm:cxn modelId="{879F0BE8-B166-46EA-BD03-4129EA2EEBA8}" type="presParOf" srcId="{3EBF1830-1A40-42CB-8344-D91C95C8802F}" destId="{63BDF869-1E4D-4F4B-9C81-D4A690A399C2}" srcOrd="7" destOrd="0" presId="urn:microsoft.com/office/officeart/2005/8/layout/default"/>
    <dgm:cxn modelId="{FDE3E440-177A-4B58-94C3-ED19E0F31B6E}" type="presParOf" srcId="{3EBF1830-1A40-42CB-8344-D91C95C8802F}" destId="{B4A9AB55-E5E9-4C8F-9725-3DE7C2E3D5B2}" srcOrd="8" destOrd="0" presId="urn:microsoft.com/office/officeart/2005/8/layout/default"/>
    <dgm:cxn modelId="{C87AE696-5915-46C0-A1E2-C59FF5B42678}" type="presParOf" srcId="{3EBF1830-1A40-42CB-8344-D91C95C8802F}" destId="{4845138C-3C5D-406D-8D2A-B53A5CF8B8DB}" srcOrd="9" destOrd="0" presId="urn:microsoft.com/office/officeart/2005/8/layout/default"/>
    <dgm:cxn modelId="{F39AF7A8-8492-42DA-B1AB-CD59DAA0C2EB}" type="presParOf" srcId="{3EBF1830-1A40-42CB-8344-D91C95C8802F}" destId="{1A6A3107-DCA3-40FA-85A5-103675F465CA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E2269B-DD1F-8D4F-974D-D89D652F31AE}" type="datetimeFigureOut">
              <a:rPr lang="en-US" smtClean="0"/>
              <a:t>12/5/2017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A458E4-8738-5B4B-9DFE-7B2D62A6786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0961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Como se </a:t>
            </a:r>
            <a:r>
              <a:rPr lang="en-US" dirty="0" err="1" smtClean="0"/>
              <a:t>participa</a:t>
            </a:r>
            <a:r>
              <a:rPr lang="en-US" dirty="0" smtClean="0"/>
              <a:t>??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A458E4-8738-5B4B-9DFE-7B2D62A6786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7235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Espacio</a:t>
            </a:r>
            <a:r>
              <a:rPr lang="en-US" dirty="0" smtClean="0"/>
              <a:t> de </a:t>
            </a:r>
            <a:r>
              <a:rPr lang="en-US" dirty="0" err="1" smtClean="0"/>
              <a:t>intercambio</a:t>
            </a:r>
            <a:r>
              <a:rPr lang="en-US" dirty="0" smtClean="0"/>
              <a:t> cultural</a:t>
            </a:r>
          </a:p>
          <a:p>
            <a:r>
              <a:rPr lang="en-US" dirty="0" err="1" smtClean="0"/>
              <a:t>Promueve</a:t>
            </a:r>
            <a:r>
              <a:rPr lang="en-US" baseline="0" dirty="0" smtClean="0"/>
              <a:t> y </a:t>
            </a:r>
            <a:r>
              <a:rPr lang="en-US" baseline="0" dirty="0" err="1" smtClean="0"/>
              <a:t>celebra</a:t>
            </a:r>
            <a:r>
              <a:rPr lang="en-US" baseline="0" dirty="0" smtClean="0"/>
              <a:t> la </a:t>
            </a:r>
            <a:r>
              <a:rPr lang="en-US" baseline="0" dirty="0" err="1" smtClean="0"/>
              <a:t>amistad</a:t>
            </a:r>
            <a:r>
              <a:rPr lang="en-US" baseline="0" dirty="0" smtClean="0"/>
              <a:t> entre los pueblos de </a:t>
            </a:r>
            <a:r>
              <a:rPr lang="en-US" baseline="0" dirty="0" err="1" smtClean="0"/>
              <a:t>Japón</a:t>
            </a:r>
            <a:r>
              <a:rPr lang="en-US" baseline="0" dirty="0" smtClean="0"/>
              <a:t> y Nicaragua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A458E4-8738-5B4B-9DFE-7B2D62A6786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74845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JICA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destina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fondos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para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financiar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proyectos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que</a:t>
            </a:r>
            <a:r>
              <a:rPr lang="en-US" baseline="0" dirty="0" smtClean="0"/>
              <a:t> ex-</a:t>
            </a:r>
            <a:r>
              <a:rPr lang="en-US" baseline="0" dirty="0" err="1" smtClean="0"/>
              <a:t>becarios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formulan</a:t>
            </a:r>
            <a:r>
              <a:rPr lang="en-US" baseline="0" dirty="0" smtClean="0"/>
              <a:t>: </a:t>
            </a:r>
            <a:r>
              <a:rPr lang="en-US" baseline="0" dirty="0" err="1" smtClean="0"/>
              <a:t>Objetivo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difundir</a:t>
            </a:r>
            <a:r>
              <a:rPr lang="en-US" baseline="0" dirty="0" smtClean="0"/>
              <a:t> los </a:t>
            </a:r>
            <a:r>
              <a:rPr lang="en-US" baseline="0" dirty="0" err="1" smtClean="0"/>
              <a:t>conocimientos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que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adquirieron</a:t>
            </a:r>
            <a:r>
              <a:rPr lang="en-US" baseline="0" dirty="0" smtClean="0"/>
              <a:t> en </a:t>
            </a:r>
            <a:r>
              <a:rPr lang="en-US" baseline="0" dirty="0" err="1" smtClean="0"/>
              <a:t>Japón</a:t>
            </a:r>
            <a:endParaRPr lang="en-US" baseline="0" dirty="0" smtClean="0"/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años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15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proyectos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NI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16 Ex Becarios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A458E4-8738-5B4B-9DFE-7B2D62A6786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6042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Cada</a:t>
            </a:r>
            <a:r>
              <a:rPr lang="en-US" dirty="0" smtClean="0"/>
              <a:t> </a:t>
            </a:r>
            <a:r>
              <a:rPr lang="en-US" dirty="0" err="1" smtClean="0"/>
              <a:t>año</a:t>
            </a:r>
            <a:r>
              <a:rPr lang="en-US" dirty="0" smtClean="0"/>
              <a:t> se </a:t>
            </a:r>
            <a:r>
              <a:rPr lang="en-US" dirty="0" err="1" smtClean="0"/>
              <a:t>reúnen</a:t>
            </a:r>
            <a:r>
              <a:rPr lang="en-US" dirty="0" smtClean="0"/>
              <a:t> </a:t>
            </a:r>
            <a:r>
              <a:rPr lang="en-US" dirty="0" err="1" smtClean="0"/>
              <a:t>para</a:t>
            </a:r>
            <a:r>
              <a:rPr lang="en-US" dirty="0" smtClean="0"/>
              <a:t> </a:t>
            </a:r>
            <a:r>
              <a:rPr lang="en-US" dirty="0" err="1" smtClean="0"/>
              <a:t>compartir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experiencias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sobre</a:t>
            </a:r>
            <a:r>
              <a:rPr lang="en-US" baseline="0" dirty="0" smtClean="0"/>
              <a:t> el </a:t>
            </a:r>
            <a:r>
              <a:rPr lang="en-US" baseline="0" dirty="0" err="1" smtClean="0"/>
              <a:t>trabajo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que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cada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organización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realiza</a:t>
            </a:r>
            <a:r>
              <a:rPr lang="en-US" baseline="0" dirty="0" smtClean="0"/>
              <a:t> </a:t>
            </a:r>
          </a:p>
          <a:p>
            <a:r>
              <a:rPr lang="en-US" baseline="0" dirty="0" smtClean="0"/>
              <a:t>Este </a:t>
            </a:r>
            <a:r>
              <a:rPr lang="en-US" baseline="0" dirty="0" err="1" smtClean="0"/>
              <a:t>año</a:t>
            </a:r>
            <a:r>
              <a:rPr lang="en-US" baseline="0" dirty="0" smtClean="0"/>
              <a:t> se </a:t>
            </a:r>
            <a:r>
              <a:rPr lang="en-US" baseline="0" dirty="0" err="1" smtClean="0"/>
              <a:t>realiza</a:t>
            </a:r>
            <a:r>
              <a:rPr lang="en-US" baseline="0" dirty="0" smtClean="0"/>
              <a:t> en Nicaragua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A458E4-8738-5B4B-9DFE-7B2D62A6786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99737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Elaboramos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una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revista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especializada</a:t>
            </a:r>
            <a:r>
              <a:rPr lang="en-US" baseline="0" dirty="0" smtClean="0"/>
              <a:t>: </a:t>
            </a:r>
            <a:r>
              <a:rPr lang="en-US" baseline="0" dirty="0" err="1" smtClean="0"/>
              <a:t>informamos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sobre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las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actividades</a:t>
            </a:r>
            <a:r>
              <a:rPr lang="en-US" baseline="0" dirty="0" smtClean="0"/>
              <a:t> de la </a:t>
            </a:r>
            <a:r>
              <a:rPr lang="en-US" baseline="0" dirty="0" err="1" smtClean="0"/>
              <a:t>asociación</a:t>
            </a:r>
            <a:r>
              <a:rPr lang="en-US" baseline="0" dirty="0" smtClean="0"/>
              <a:t> y </a:t>
            </a:r>
            <a:r>
              <a:rPr lang="en-US" baseline="0" dirty="0" err="1" smtClean="0"/>
              <a:t>también</a:t>
            </a:r>
            <a:r>
              <a:rPr lang="en-US" baseline="0" dirty="0" smtClean="0"/>
              <a:t> se </a:t>
            </a:r>
            <a:r>
              <a:rPr lang="en-US" baseline="0" dirty="0" err="1" smtClean="0"/>
              <a:t>publicacn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artículos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especializados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que</a:t>
            </a:r>
            <a:r>
              <a:rPr lang="en-US" baseline="0" dirty="0" smtClean="0"/>
              <a:t> ex-</a:t>
            </a:r>
            <a:r>
              <a:rPr lang="en-US" baseline="0" dirty="0" err="1" smtClean="0"/>
              <a:t>becarios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esscriben</a:t>
            </a:r>
            <a:r>
              <a:rPr lang="en-US" baseline="0" dirty="0" smtClean="0"/>
              <a:t> y se </a:t>
            </a:r>
            <a:r>
              <a:rPr lang="en-US" baseline="0" dirty="0" err="1" smtClean="0"/>
              <a:t>narran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las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experiencias</a:t>
            </a:r>
            <a:r>
              <a:rPr lang="en-US" baseline="0" dirty="0" smtClean="0"/>
              <a:t> de los </a:t>
            </a:r>
            <a:r>
              <a:rPr lang="en-US" baseline="0" dirty="0" err="1" smtClean="0"/>
              <a:t>becarios</a:t>
            </a:r>
            <a:r>
              <a:rPr lang="en-US" baseline="0" dirty="0" smtClean="0"/>
              <a:t> en </a:t>
            </a:r>
            <a:r>
              <a:rPr lang="en-US" baseline="0" dirty="0" err="1" smtClean="0"/>
              <a:t>Japón</a:t>
            </a:r>
            <a:r>
              <a:rPr lang="en-US" baseline="0" dirty="0" smtClean="0"/>
              <a:t>.</a:t>
            </a:r>
          </a:p>
          <a:p>
            <a:r>
              <a:rPr lang="en-US" baseline="0" dirty="0" smtClean="0"/>
              <a:t>Les </a:t>
            </a:r>
            <a:r>
              <a:rPr lang="en-US" baseline="0" dirty="0" err="1" smtClean="0"/>
              <a:t>animanos</a:t>
            </a:r>
            <a:r>
              <a:rPr lang="en-US" baseline="0" dirty="0" smtClean="0"/>
              <a:t> a </a:t>
            </a:r>
            <a:r>
              <a:rPr lang="en-US" baseline="0" dirty="0" err="1" smtClean="0"/>
              <a:t>tomar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muchas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fotos</a:t>
            </a:r>
            <a:r>
              <a:rPr lang="en-US" baseline="0" dirty="0" smtClean="0"/>
              <a:t> y </a:t>
            </a:r>
            <a:r>
              <a:rPr lang="en-US" baseline="0" dirty="0" err="1" smtClean="0"/>
              <a:t>cedernos</a:t>
            </a:r>
            <a:r>
              <a:rPr lang="en-US" baseline="0" dirty="0" smtClean="0"/>
              <a:t> el </a:t>
            </a:r>
            <a:r>
              <a:rPr lang="en-US" baseline="0" dirty="0" err="1" smtClean="0"/>
              <a:t>derecho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para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publicarla</a:t>
            </a:r>
            <a:r>
              <a:rPr lang="en-US" baseline="0" dirty="0" smtClean="0"/>
              <a:t> en la </a:t>
            </a:r>
            <a:r>
              <a:rPr lang="en-US" baseline="0" dirty="0" err="1" smtClean="0"/>
              <a:t>revista</a:t>
            </a:r>
            <a:r>
              <a:rPr lang="en-US" baseline="0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A458E4-8738-5B4B-9DFE-7B2D62A6786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7945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48A87A34-81AB-432B-8DAE-1953F412C126}" type="datetimeFigureOut">
              <a:rPr lang="en-US" dirty="0"/>
              <a:t>12/5/2017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12/5/2017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12/5/2017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12/5/2017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12/5/2017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12/5/2017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12/5/2017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12/5/2017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12/5/2017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12/5/2017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12/5/2017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12/5/2017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12/5/2017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12/5/2017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12/5/2017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12/5/2017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‹Nº›</a:t>
            </a:fld>
            <a:endParaRPr lang="en-US" dirty="0"/>
          </a:p>
        </p:txBody>
      </p:sp>
      <p:pic>
        <p:nvPicPr>
          <p:cNvPr id="1034" name="Picture 10" descr="Miyako Odori"/>
          <p:cNvPicPr>
            <a:picLocks noChangeAspect="1" noChangeArrowheads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7462513" y="-1562100"/>
            <a:ext cx="5334000" cy="3267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iming>
    <p:tnLst>
      <p:par>
        <p:cTn id="1" dur="indefinite" restart="never" nodeType="tmRoot"/>
      </p:par>
    </p:tnLst>
  </p:timing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feccebeja.org/bienvenida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7" Type="http://schemas.openxmlformats.org/officeDocument/2006/relationships/image" Target="../media/image28.jpe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6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9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9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73646" y="1804515"/>
            <a:ext cx="6952592" cy="685800"/>
          </a:xfrm>
        </p:spPr>
        <p:txBody>
          <a:bodyPr/>
          <a:lstStyle/>
          <a:p>
            <a:r>
              <a:rPr lang="es-NI" dirty="0" smtClean="0"/>
              <a:t>Asociación Nicaragüense de Ex - becarios del Japón (ANEJA)</a:t>
            </a:r>
            <a:endParaRPr lang="es-AR" dirty="0"/>
          </a:p>
        </p:txBody>
      </p:sp>
      <p:pic>
        <p:nvPicPr>
          <p:cNvPr id="4" name="Picture 3" descr="Aneja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6795" y="1403127"/>
            <a:ext cx="1563811" cy="1398722"/>
          </a:xfrm>
          <a:prstGeom prst="rect">
            <a:avLst/>
          </a:prstGeom>
        </p:spPr>
      </p:pic>
      <p:pic>
        <p:nvPicPr>
          <p:cNvPr id="6" name="5 Imagen" descr="http://feccebeja.org/img/logo-feccebeja.png">
            <a:hlinkClick r:id="rId3" tooltip="&quot;Inicio&quot;"/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9279" y="1403127"/>
            <a:ext cx="1426298" cy="2175641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ítulo 4"/>
          <p:cNvSpPr>
            <a:spLocks noGrp="1"/>
          </p:cNvSpPr>
          <p:nvPr>
            <p:ph type="ctrTitle"/>
          </p:nvPr>
        </p:nvSpPr>
        <p:spPr>
          <a:xfrm>
            <a:off x="1416795" y="3304769"/>
            <a:ext cx="9448800" cy="826652"/>
          </a:xfrm>
        </p:spPr>
        <p:txBody>
          <a:bodyPr>
            <a:noAutofit/>
          </a:bodyPr>
          <a:lstStyle/>
          <a:p>
            <a:pPr algn="ctr"/>
            <a:r>
              <a:rPr lang="es-NI" sz="4400" b="1" dirty="0" smtClean="0"/>
              <a:t>LOGROS 2016 – RETOS 2017</a:t>
            </a:r>
            <a:endParaRPr lang="es-NI" sz="4400" b="1" dirty="0"/>
          </a:p>
        </p:txBody>
      </p:sp>
      <p:sp>
        <p:nvSpPr>
          <p:cNvPr id="7" name="CuadroTexto 6"/>
          <p:cNvSpPr txBox="1"/>
          <p:nvPr/>
        </p:nvSpPr>
        <p:spPr>
          <a:xfrm>
            <a:off x="4472415" y="4576543"/>
            <a:ext cx="3337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NI" dirty="0" smtClean="0"/>
              <a:t>Febrero 2017</a:t>
            </a:r>
            <a:endParaRPr lang="es-NI" dirty="0"/>
          </a:p>
        </p:txBody>
      </p:sp>
    </p:spTree>
    <p:extLst>
      <p:ext uri="{BB962C8B-B14F-4D97-AF65-F5344CB8AC3E}">
        <p14:creationId xmlns:p14="http://schemas.microsoft.com/office/powerpoint/2010/main" val="988579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742149" y="917299"/>
            <a:ext cx="8610600" cy="1293028"/>
          </a:xfrm>
        </p:spPr>
        <p:txBody>
          <a:bodyPr>
            <a:normAutofit/>
          </a:bodyPr>
          <a:lstStyle/>
          <a:p>
            <a:r>
              <a:rPr lang="es-NI" sz="3200" b="1" dirty="0" smtClean="0"/>
              <a:t>PRINCIPALES ACUERDOS FECCEBEJA</a:t>
            </a:r>
            <a:endParaRPr lang="es-NI" sz="3200" b="1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532349" y="2833875"/>
            <a:ext cx="10820400" cy="4024125"/>
          </a:xfrm>
        </p:spPr>
        <p:txBody>
          <a:bodyPr/>
          <a:lstStyle/>
          <a:p>
            <a:pPr algn="just"/>
            <a:r>
              <a:rPr lang="es-NI" dirty="0" smtClean="0"/>
              <a:t>Actualización de la pagina web de FECCEBEJA con los eventos que realice cada asociación </a:t>
            </a:r>
          </a:p>
          <a:p>
            <a:pPr algn="just"/>
            <a:r>
              <a:rPr lang="es-NI" dirty="0" smtClean="0"/>
              <a:t>Concurso de Fotografía entre los ex becarios para elaborar calendarios, postales, entre otros.</a:t>
            </a:r>
          </a:p>
          <a:p>
            <a:pPr algn="just"/>
            <a:r>
              <a:rPr lang="es-NI" dirty="0" smtClean="0"/>
              <a:t>Elaboración de Plan Estratégico por Asociación.</a:t>
            </a:r>
          </a:p>
          <a:p>
            <a:pPr algn="just"/>
            <a:r>
              <a:rPr lang="es-NI" dirty="0" smtClean="0"/>
              <a:t>Fortalecimiento de las asociaciones para que alcancen su autosostenibilidad.</a:t>
            </a:r>
          </a:p>
          <a:p>
            <a:pPr algn="just"/>
            <a:r>
              <a:rPr lang="es-NI" dirty="0" smtClean="0"/>
              <a:t>Intercambio de conocimiento entre asociaciones.</a:t>
            </a:r>
            <a:endParaRPr lang="es-NI" dirty="0"/>
          </a:p>
        </p:txBody>
      </p:sp>
    </p:spTree>
    <p:extLst>
      <p:ext uri="{BB962C8B-B14F-4D97-AF65-F5344CB8AC3E}">
        <p14:creationId xmlns:p14="http://schemas.microsoft.com/office/powerpoint/2010/main" val="2509026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434840" y="407436"/>
            <a:ext cx="7205382" cy="674604"/>
          </a:xfrm>
        </p:spPr>
        <p:txBody>
          <a:bodyPr>
            <a:normAutofit fontScale="90000"/>
          </a:bodyPr>
          <a:lstStyle/>
          <a:p>
            <a:r>
              <a:rPr lang="es-NI" b="1" dirty="0" smtClean="0"/>
              <a:t>Participación en EVENTOS y ferias </a:t>
            </a:r>
            <a:endParaRPr lang="es-NI" b="1" dirty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69778" y="2531807"/>
            <a:ext cx="4114800" cy="3324571"/>
          </a:xfrm>
        </p:spPr>
        <p:txBody>
          <a:bodyPr>
            <a:normAutofit/>
          </a:bodyPr>
          <a:lstStyle/>
          <a:p>
            <a:pPr marL="285750" indent="-285750">
              <a:buFontTx/>
              <a:buChar char="-"/>
            </a:pPr>
            <a:r>
              <a:rPr lang="es-NI" sz="1800" dirty="0" smtClean="0"/>
              <a:t>Feria de EVACON en Managua.</a:t>
            </a:r>
          </a:p>
          <a:p>
            <a:pPr marL="285750" indent="-285750">
              <a:buFontTx/>
              <a:buChar char="-"/>
            </a:pPr>
            <a:r>
              <a:rPr lang="es-NI" sz="1800" dirty="0" smtClean="0"/>
              <a:t>Feria Estudiantil UNEH – Jinotepe</a:t>
            </a:r>
          </a:p>
          <a:p>
            <a:pPr marL="285750" indent="-285750">
              <a:buFontTx/>
              <a:buChar char="-"/>
            </a:pPr>
            <a:r>
              <a:rPr lang="es-NI" sz="1800" dirty="0" smtClean="0"/>
              <a:t>Reapertura Parque Japonés.</a:t>
            </a:r>
          </a:p>
          <a:p>
            <a:pPr marL="285750" indent="-285750">
              <a:buFontTx/>
              <a:buChar char="-"/>
            </a:pPr>
            <a:r>
              <a:rPr lang="es-NI" sz="1800" dirty="0" smtClean="0"/>
              <a:t>Visita de cortesía Embajada de Japón.</a:t>
            </a:r>
          </a:p>
          <a:p>
            <a:pPr marL="285750" indent="-285750">
              <a:buFontTx/>
              <a:buChar char="-"/>
            </a:pPr>
            <a:r>
              <a:rPr lang="es-NI" sz="1800" dirty="0" smtClean="0"/>
              <a:t>Reunión de cortesía con el sr. </a:t>
            </a:r>
            <a:r>
              <a:rPr lang="es-NI" sz="1800" dirty="0" err="1" smtClean="0"/>
              <a:t>Irigaki</a:t>
            </a:r>
            <a:r>
              <a:rPr lang="es-NI" sz="1800" dirty="0" smtClean="0"/>
              <a:t>, vicepresidente JICA.</a:t>
            </a:r>
          </a:p>
          <a:p>
            <a:pPr marL="285750" indent="-285750">
              <a:buFontTx/>
              <a:buChar char="-"/>
            </a:pPr>
            <a:r>
              <a:rPr lang="es-NI" sz="1800" dirty="0" smtClean="0"/>
              <a:t>Celebración del natalicio del emperador de Japón  </a:t>
            </a:r>
          </a:p>
          <a:p>
            <a:pPr marL="285750" indent="-285750">
              <a:buFontTx/>
              <a:buChar char="-"/>
            </a:pPr>
            <a:endParaRPr lang="es-NI" sz="1800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22" r="20000"/>
          <a:stretch/>
        </p:blipFill>
        <p:spPr>
          <a:xfrm>
            <a:off x="7223760" y="2356855"/>
            <a:ext cx="2177165" cy="1587516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93" r="1704" b="45556"/>
          <a:stretch/>
        </p:blipFill>
        <p:spPr>
          <a:xfrm>
            <a:off x="4740441" y="2257488"/>
            <a:ext cx="2146109" cy="1776340"/>
          </a:xfrm>
          <a:prstGeom prst="rect">
            <a:avLst/>
          </a:prstGeom>
        </p:spPr>
      </p:pic>
      <p:pic>
        <p:nvPicPr>
          <p:cNvPr id="7" name="Picture 2" descr="D:\MEM\Documents\Downloads\facebook_147855191556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7387" y="4193448"/>
            <a:ext cx="2021755" cy="1516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D:\MEM\Desktop\VARIOS\cel\What\IMG-20160717-WA000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9955" y="4371390"/>
            <a:ext cx="2146110" cy="1178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D:\MEM\Documents\Downloads\facebook_1478557176253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5328" y="4401883"/>
            <a:ext cx="2114433" cy="1149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D:\MEM\Documents\Downloads\facebook_1478552403554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52"/>
          <a:stretch/>
        </p:blipFill>
        <p:spPr bwMode="auto">
          <a:xfrm>
            <a:off x="9629672" y="2464793"/>
            <a:ext cx="2170090" cy="1484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2420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s-NI" b="1" dirty="0" smtClean="0"/>
              <a:t>CELEBRACIÓN DEL 25 ANIVERSARIO DE JICA EN NICARAGUA</a:t>
            </a:r>
            <a:endParaRPr lang="es-NI" b="1" dirty="0"/>
          </a:p>
        </p:txBody>
      </p:sp>
      <p:sp>
        <p:nvSpPr>
          <p:cNvPr id="6" name="5 Marcador de contenido"/>
          <p:cNvSpPr>
            <a:spLocks noGrp="1"/>
          </p:cNvSpPr>
          <p:nvPr>
            <p:ph idx="1"/>
          </p:nvPr>
        </p:nvSpPr>
        <p:spPr>
          <a:xfrm>
            <a:off x="670035" y="2021139"/>
            <a:ext cx="10820400" cy="4024125"/>
          </a:xfrm>
        </p:spPr>
        <p:txBody>
          <a:bodyPr/>
          <a:lstStyle/>
          <a:p>
            <a:pPr marL="0" indent="0" algn="just">
              <a:buNone/>
            </a:pPr>
            <a:r>
              <a:rPr lang="es-NI" sz="2000" dirty="0" smtClean="0"/>
              <a:t>ANEJA participó en la celebración de los 25 años del apoyo brindado por JICA a Nicaragua, evento durante el cual se logró compartir con el Vicepresidente de JICA a nivel mundial</a:t>
            </a:r>
            <a:r>
              <a:rPr lang="es-NI" sz="2000" dirty="0"/>
              <a:t> </a:t>
            </a:r>
            <a:r>
              <a:rPr lang="es-NI" sz="2000" dirty="0" smtClean="0"/>
              <a:t>sobre las actividades y avances de la asociación.</a:t>
            </a:r>
          </a:p>
          <a:p>
            <a:pPr marL="0" indent="0">
              <a:buNone/>
            </a:pPr>
            <a:endParaRPr lang="es-NI" dirty="0"/>
          </a:p>
        </p:txBody>
      </p:sp>
      <p:pic>
        <p:nvPicPr>
          <p:cNvPr id="7" name="6 Imagen" descr="D:\MEM\Desktop\0202\IMAGENES\20161215_191613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5" t="23077" r="12596"/>
          <a:stretch/>
        </p:blipFill>
        <p:spPr bwMode="auto">
          <a:xfrm>
            <a:off x="3421773" y="3527528"/>
            <a:ext cx="2790497" cy="195887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7 Imagen" descr="D:\MEM\Desktop\0202\IMAGENES\20161215_191636.jp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23" t="27157" r="28006"/>
          <a:stretch/>
        </p:blipFill>
        <p:spPr bwMode="auto">
          <a:xfrm>
            <a:off x="6339050" y="3527528"/>
            <a:ext cx="2505187" cy="195887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8 Imagen" descr="D:\MEM\Desktop\0202\IMAGENES\20161215_191516.jpg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83" t="5655" r="26639"/>
          <a:stretch/>
        </p:blipFill>
        <p:spPr bwMode="auto">
          <a:xfrm>
            <a:off x="1219200" y="3314167"/>
            <a:ext cx="2075792" cy="217223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9 Imagen" descr="D:\MEM\Desktop\0202\IMAGENES\20161215_192008.jpg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17" t="16959" r="20339"/>
          <a:stretch/>
        </p:blipFill>
        <p:spPr bwMode="auto">
          <a:xfrm>
            <a:off x="8971017" y="3527528"/>
            <a:ext cx="2646198" cy="195887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588344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/>
          <a:srcRect l="18027" t="21458" r="15560" b="7083"/>
          <a:stretch/>
        </p:blipFill>
        <p:spPr>
          <a:xfrm>
            <a:off x="4640873" y="781702"/>
            <a:ext cx="7298495" cy="4415138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1118968" y="2372741"/>
            <a:ext cx="4191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NI" sz="3200" b="1" dirty="0" smtClean="0"/>
              <a:t>REVISTA TOMODACHI</a:t>
            </a:r>
            <a:endParaRPr lang="es-NI" sz="3200" b="1" dirty="0"/>
          </a:p>
        </p:txBody>
      </p:sp>
    </p:spTree>
    <p:extLst>
      <p:ext uri="{BB962C8B-B14F-4D97-AF65-F5344CB8AC3E}">
        <p14:creationId xmlns:p14="http://schemas.microsoft.com/office/powerpoint/2010/main" val="1755417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4868834" y="924407"/>
            <a:ext cx="6096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NI" sz="3200" b="1" dirty="0" smtClean="0"/>
              <a:t>CURSO DE SUSHI</a:t>
            </a:r>
            <a:endParaRPr lang="es-NI" sz="3200" b="1" dirty="0"/>
          </a:p>
        </p:txBody>
      </p:sp>
      <p:sp>
        <p:nvSpPr>
          <p:cNvPr id="6" name="CuadroTexto 5"/>
          <p:cNvSpPr txBox="1"/>
          <p:nvPr/>
        </p:nvSpPr>
        <p:spPr>
          <a:xfrm>
            <a:off x="137161" y="2896648"/>
            <a:ext cx="438244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NI" sz="2000" dirty="0" smtClean="0"/>
              <a:t>ANEJA en coordinación con la Sala de Cultura de la Universidad Centroamericana (UCA) realizó el 24 de febrero el primer curso de comida con el apoyo de la voluntaria japonesa </a:t>
            </a:r>
            <a:r>
              <a:rPr lang="es-NI" sz="2000" dirty="0" err="1" smtClean="0"/>
              <a:t>Nozomi</a:t>
            </a:r>
            <a:r>
              <a:rPr lang="es-NI" sz="2000" dirty="0" smtClean="0"/>
              <a:t> Higa</a:t>
            </a:r>
            <a:endParaRPr lang="es-NI" sz="2000" dirty="0"/>
          </a:p>
        </p:txBody>
      </p:sp>
      <p:pic>
        <p:nvPicPr>
          <p:cNvPr id="3074" name="Picture 2" descr="La imagen puede contener: 3 personas, personas sonriendo, personas sentadas, personas comiendo, tabla, niños, comida e interior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04"/>
          <a:stretch/>
        </p:blipFill>
        <p:spPr bwMode="auto">
          <a:xfrm>
            <a:off x="9037916" y="1426936"/>
            <a:ext cx="3154084" cy="3343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La imagen puede contener: 10 personas, personas sonriendo, personas sentadas e interior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00" t="24876" r="1000" b="3124"/>
          <a:stretch/>
        </p:blipFill>
        <p:spPr bwMode="auto">
          <a:xfrm>
            <a:off x="4829626" y="2426995"/>
            <a:ext cx="3898265" cy="2105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La imagen puede contener: comida y text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0732" y="1104267"/>
            <a:ext cx="2227788" cy="1594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2658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139559" y="472966"/>
            <a:ext cx="6366640" cy="851921"/>
          </a:xfrm>
        </p:spPr>
        <p:txBody>
          <a:bodyPr/>
          <a:lstStyle/>
          <a:p>
            <a:r>
              <a:rPr lang="es-NI" b="1" dirty="0" smtClean="0"/>
              <a:t>PROXIMAS ACCIONES</a:t>
            </a:r>
            <a:endParaRPr lang="es-NI" b="1" dirty="0"/>
          </a:p>
        </p:txBody>
      </p:sp>
      <p:sp>
        <p:nvSpPr>
          <p:cNvPr id="3" name="2 Marcador de contenido"/>
          <p:cNvSpPr>
            <a:spLocks noGrp="1"/>
          </p:cNvSpPr>
          <p:nvPr>
            <p:ph type="body" idx="1"/>
          </p:nvPr>
        </p:nvSpPr>
        <p:spPr>
          <a:xfrm>
            <a:off x="370489" y="1524163"/>
            <a:ext cx="3456432" cy="617320"/>
          </a:xfrm>
        </p:spPr>
        <p:txBody>
          <a:bodyPr/>
          <a:lstStyle/>
          <a:p>
            <a:r>
              <a:rPr lang="es-NI" dirty="0" smtClean="0"/>
              <a:t>DESARROLLO ORGANIZACIONAL</a:t>
            </a:r>
            <a:endParaRPr lang="es-NI" dirty="0"/>
          </a:p>
        </p:txBody>
      </p:sp>
      <p:sp>
        <p:nvSpPr>
          <p:cNvPr id="6" name="5 Marcador de texto"/>
          <p:cNvSpPr>
            <a:spLocks noGrp="1"/>
          </p:cNvSpPr>
          <p:nvPr>
            <p:ph type="body" sz="half" idx="15"/>
          </p:nvPr>
        </p:nvSpPr>
        <p:spPr>
          <a:xfrm>
            <a:off x="354723" y="2305476"/>
            <a:ext cx="3456432" cy="3314132"/>
          </a:xfrm>
        </p:spPr>
        <p:txBody>
          <a:bodyPr>
            <a:normAutofit/>
          </a:bodyPr>
          <a:lstStyle/>
          <a:p>
            <a:pPr marL="342900" indent="-342900" algn="just">
              <a:buAutoNum type="arabicPeriod"/>
            </a:pPr>
            <a:r>
              <a:rPr lang="es-NI" dirty="0" smtClean="0"/>
              <a:t>Formulación del Plan Estratégico</a:t>
            </a:r>
          </a:p>
          <a:p>
            <a:pPr marL="342900" indent="-342900" algn="just">
              <a:buAutoNum type="arabicPeriod" startAt="2"/>
            </a:pPr>
            <a:r>
              <a:rPr lang="es-NI" dirty="0" smtClean="0"/>
              <a:t>Elaboración </a:t>
            </a:r>
            <a:r>
              <a:rPr lang="es-NI" dirty="0"/>
              <a:t>de convenios con universidades y colegios donde se nos </a:t>
            </a:r>
            <a:r>
              <a:rPr lang="es-NI" dirty="0" smtClean="0"/>
              <a:t>permita compartir la cultural japonesa.</a:t>
            </a:r>
          </a:p>
          <a:p>
            <a:pPr marL="342900" indent="-342900" algn="just">
              <a:buAutoNum type="arabicPeriod" startAt="2"/>
            </a:pPr>
            <a:r>
              <a:rPr lang="es-NI" dirty="0" smtClean="0"/>
              <a:t>Estrategia de visibilidad de ANEJA</a:t>
            </a:r>
          </a:p>
          <a:p>
            <a:pPr marL="342900" indent="-342900" algn="just">
              <a:buAutoNum type="arabicPeriod" startAt="2"/>
            </a:pPr>
            <a:r>
              <a:rPr lang="es-NI" dirty="0" smtClean="0"/>
              <a:t>Acercamiento </a:t>
            </a:r>
            <a:r>
              <a:rPr lang="es-NI" dirty="0"/>
              <a:t>con ex becario del Japón para que se sumen a </a:t>
            </a:r>
            <a:r>
              <a:rPr lang="es-NI" dirty="0" smtClean="0"/>
              <a:t>ANEJA.</a:t>
            </a:r>
          </a:p>
          <a:p>
            <a:pPr marL="342900" indent="-342900" algn="just">
              <a:buAutoNum type="arabicPeriod" startAt="2"/>
            </a:pPr>
            <a:r>
              <a:rPr lang="es-NI" dirty="0" smtClean="0"/>
              <a:t>Reuniones con comisiones de apoyo.</a:t>
            </a:r>
          </a:p>
          <a:p>
            <a:pPr marL="342900" indent="-342900" algn="just">
              <a:buAutoNum type="arabicPeriod" startAt="2"/>
            </a:pPr>
            <a:r>
              <a:rPr lang="es-NI" dirty="0" smtClean="0"/>
              <a:t>Organización de la Asociación.</a:t>
            </a:r>
            <a:endParaRPr lang="es-NI" dirty="0"/>
          </a:p>
          <a:p>
            <a:pPr marL="342900" indent="-342900" algn="just">
              <a:buAutoNum type="arabicPeriod" startAt="2"/>
            </a:pPr>
            <a:endParaRPr lang="es-NI" dirty="0"/>
          </a:p>
          <a:p>
            <a:endParaRPr lang="es-NI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quarter" idx="3"/>
          </p:nvPr>
        </p:nvSpPr>
        <p:spPr>
          <a:xfrm>
            <a:off x="4353035" y="1460354"/>
            <a:ext cx="3456432" cy="626534"/>
          </a:xfrm>
        </p:spPr>
        <p:txBody>
          <a:bodyPr/>
          <a:lstStyle/>
          <a:p>
            <a:r>
              <a:rPr lang="es-NI" dirty="0" smtClean="0"/>
              <a:t>INTERCAMBIO CIENTIFICO, CULTURAL </a:t>
            </a:r>
            <a:endParaRPr lang="es-NI" dirty="0"/>
          </a:p>
        </p:txBody>
      </p:sp>
      <p:sp>
        <p:nvSpPr>
          <p:cNvPr id="7" name="6 Marcador de texto"/>
          <p:cNvSpPr>
            <a:spLocks noGrp="1"/>
          </p:cNvSpPr>
          <p:nvPr>
            <p:ph type="body" sz="half" idx="16"/>
          </p:nvPr>
        </p:nvSpPr>
        <p:spPr>
          <a:xfrm>
            <a:off x="4366858" y="2210384"/>
            <a:ext cx="3456432" cy="3314618"/>
          </a:xfrm>
        </p:spPr>
        <p:txBody>
          <a:bodyPr>
            <a:normAutofit/>
          </a:bodyPr>
          <a:lstStyle/>
          <a:p>
            <a:pPr algn="just"/>
            <a:r>
              <a:rPr lang="es-NI" sz="1600" dirty="0"/>
              <a:t>1. Implementación de Talleres/Seminarios</a:t>
            </a:r>
          </a:p>
          <a:p>
            <a:pPr algn="just"/>
            <a:r>
              <a:rPr lang="es-NI" sz="1600" dirty="0"/>
              <a:t>2. Implementación de ferias con Pequeños y Medianos Artesanos</a:t>
            </a:r>
          </a:p>
          <a:p>
            <a:pPr algn="just"/>
            <a:r>
              <a:rPr lang="es-NI" sz="1600" dirty="0"/>
              <a:t>3. Elaboración de cartera de proyecto para la búsqueda de financiamiento</a:t>
            </a:r>
          </a:p>
          <a:p>
            <a:pPr algn="just"/>
            <a:r>
              <a:rPr lang="es-NI" sz="1600" dirty="0"/>
              <a:t>4</a:t>
            </a:r>
            <a:r>
              <a:rPr lang="es-NI" sz="1600" dirty="0" smtClean="0"/>
              <a:t>. Participación en el día cultural embajada de Japón </a:t>
            </a:r>
          </a:p>
          <a:p>
            <a:pPr algn="just"/>
            <a:r>
              <a:rPr lang="es-NI" sz="1600" dirty="0"/>
              <a:t>5</a:t>
            </a:r>
            <a:r>
              <a:rPr lang="es-NI" sz="1600" dirty="0" smtClean="0"/>
              <a:t>. Día de la amistad Japón Nicaragua</a:t>
            </a:r>
            <a:endParaRPr lang="es-NI" sz="1600" dirty="0"/>
          </a:p>
          <a:p>
            <a:endParaRPr lang="es-NI" dirty="0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13"/>
          </p:nvPr>
        </p:nvSpPr>
        <p:spPr>
          <a:xfrm>
            <a:off x="8182303" y="1403132"/>
            <a:ext cx="3420522" cy="659524"/>
          </a:xfrm>
        </p:spPr>
        <p:txBody>
          <a:bodyPr/>
          <a:lstStyle/>
          <a:p>
            <a:r>
              <a:rPr lang="es-NI" dirty="0" smtClean="0"/>
              <a:t>ACTIVIDADES INTERNACIONALES</a:t>
            </a:r>
            <a:endParaRPr lang="es-NI" dirty="0"/>
          </a:p>
        </p:txBody>
      </p:sp>
      <p:sp>
        <p:nvSpPr>
          <p:cNvPr id="8" name="7 Marcador de texto"/>
          <p:cNvSpPr>
            <a:spLocks noGrp="1"/>
          </p:cNvSpPr>
          <p:nvPr>
            <p:ph type="body" sz="half" idx="17"/>
          </p:nvPr>
        </p:nvSpPr>
        <p:spPr>
          <a:xfrm>
            <a:off x="8272519" y="2163585"/>
            <a:ext cx="3456432" cy="3314132"/>
          </a:xfrm>
        </p:spPr>
        <p:txBody>
          <a:bodyPr/>
          <a:lstStyle/>
          <a:p>
            <a:pPr marL="342900" indent="-342900">
              <a:buAutoNum type="arabicPeriod"/>
            </a:pPr>
            <a:r>
              <a:rPr lang="es-NI" dirty="0" smtClean="0"/>
              <a:t>Seguimiento y cumplimiento de los acuerdos alcanzados en FECCEBEJA</a:t>
            </a:r>
          </a:p>
          <a:p>
            <a:pPr marL="342900" indent="-342900">
              <a:buAutoNum type="arabicPeriod"/>
            </a:pPr>
            <a:r>
              <a:rPr lang="es-NI" dirty="0" smtClean="0"/>
              <a:t>Concurso de Fotografía</a:t>
            </a:r>
          </a:p>
          <a:p>
            <a:pPr marL="342900" indent="-342900">
              <a:buAutoNum type="arabicPeriod"/>
            </a:pPr>
            <a:r>
              <a:rPr lang="es-NI" dirty="0" smtClean="0"/>
              <a:t>Actualización pagina Web</a:t>
            </a:r>
          </a:p>
          <a:p>
            <a:pPr marL="342900" indent="-342900">
              <a:buAutoNum type="arabicPeriod"/>
            </a:pPr>
            <a:r>
              <a:rPr lang="es-NI" dirty="0" smtClean="0"/>
              <a:t>Organización del X Encuentro FECCEBEJA en coordinación con asociaciones del Salvador y Guatemala</a:t>
            </a:r>
          </a:p>
          <a:p>
            <a:pPr marL="342900" indent="-342900">
              <a:buAutoNum type="arabicPeriod"/>
            </a:pPr>
            <a:r>
              <a:rPr lang="es-NI" dirty="0" smtClean="0"/>
              <a:t>Participación en el X encuentro de FECCEBEJA</a:t>
            </a:r>
          </a:p>
        </p:txBody>
      </p:sp>
    </p:spTree>
    <p:extLst>
      <p:ext uri="{BB962C8B-B14F-4D97-AF65-F5344CB8AC3E}">
        <p14:creationId xmlns:p14="http://schemas.microsoft.com/office/powerpoint/2010/main" val="1321647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attachment.outlook.office.net/owa/hernan_ara_isa@hotmail.com/service.svc/s/GetAttachmentThumbnail?id=AQMkADAwATExAGU2Ny00YzQ4LWYxMDctMDACLTAwCgBGAAADqYwMkerzTkmKDMx9UPqS8AcATOQoHf4Bh0apLu7UEs5QVQAAAgEMAAAATOQoHf4Bh0apLu7UEs5QVQAAAJYqOlkAAAABEgAQAKkfQt%2FqlF5AnGyxPR%2FekSw%3D&amp;thumbnailType=2&amp;X-OWA-CANARY=YGDo-Z7xB0CyBogmQM0nQiC3V6tlXdQYrnxL-w6gxZITJXFec4i1zuasjNT3XsZhRAdMT2HZgBM.&amp;token=0f964d0e-f2e1-4a48-841a-20e5c8c59ff7&amp;owa=outlook.live.com&amp;isc=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474" y="1310640"/>
            <a:ext cx="3430285" cy="484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s://attachment.outlook.office.net/owa/hernan_ara_isa@hotmail.com/service.svc/s/GetAttachmentThumbnail?id=AQMkADAwATExAGU2Ny00YzQ4LWYxMDctMDACLTAwCgBGAAADqYwMkerzTkmKDMx9UPqS8AcATOQoHf4Bh0apLu7UEs5QVQAAAgEMAAAATOQoHf4Bh0apLu7UEs5QVQAAAJYqOlkAAAABEgAQAD%2F2YPL5mEtEhZJiCqZpwPQ%3D&amp;thumbnailType=2&amp;X-OWA-CANARY=17HQp-m4j0Ozuhy8BMFkJrCIPBFmXdQYcc3RlO0LIN26LhWGKlmuD2G1_XStnHc-mjVciTWBp1U.&amp;token=bf2f7cc1-f167-497e-89f0-ebc95f7cf011&amp;owa=outlook.live.com&amp;isc=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409192"/>
            <a:ext cx="8656320" cy="6113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7302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832538" y="460100"/>
            <a:ext cx="8610600" cy="1063900"/>
          </a:xfrm>
        </p:spPr>
        <p:txBody>
          <a:bodyPr/>
          <a:lstStyle/>
          <a:p>
            <a:pPr algn="ctr"/>
            <a:r>
              <a:rPr lang="es-NI" b="1" dirty="0" smtClean="0"/>
              <a:t>LIMITACIONES </a:t>
            </a:r>
            <a:endParaRPr lang="es-NI" b="1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622738" y="1524000"/>
            <a:ext cx="11249222" cy="4069080"/>
          </a:xfrm>
        </p:spPr>
        <p:txBody>
          <a:bodyPr>
            <a:normAutofit lnSpcReduction="10000"/>
          </a:bodyPr>
          <a:lstStyle/>
          <a:p>
            <a:pPr algn="just"/>
            <a:r>
              <a:rPr lang="es-NI" dirty="0" smtClean="0"/>
              <a:t>No se cuenta con un espacio físico. (actualmente las reuniones se realizan en las oficinas de JICA)</a:t>
            </a:r>
          </a:p>
          <a:p>
            <a:pPr algn="just"/>
            <a:r>
              <a:rPr lang="es-NI" dirty="0" smtClean="0"/>
              <a:t>Ausencia de un presupuesto que permita realizar mas y mejores actividades.</a:t>
            </a:r>
          </a:p>
          <a:p>
            <a:pPr algn="just"/>
            <a:r>
              <a:rPr lang="es-NI" dirty="0" smtClean="0"/>
              <a:t>Falta de visibilidad de la asociación tanto a nivel de ex becario como de población en general.</a:t>
            </a:r>
          </a:p>
          <a:p>
            <a:pPr algn="just"/>
            <a:r>
              <a:rPr lang="es-NI" dirty="0" smtClean="0"/>
              <a:t>Ausencia de procedimientos administrativos-financieros que guíen el trabajo como asociación y asociación-JICA. </a:t>
            </a:r>
          </a:p>
          <a:p>
            <a:pPr algn="just"/>
            <a:r>
              <a:rPr lang="es-NI" dirty="0" smtClean="0"/>
              <a:t>Limitado tiempo de los miembros de la JD para participar mas activamente</a:t>
            </a:r>
          </a:p>
          <a:p>
            <a:pPr algn="just"/>
            <a:r>
              <a:rPr lang="es-NI" dirty="0" smtClean="0"/>
              <a:t>Identificación de posibles fuentes de financiamiento que aporten al cumplimiento de los objetivos de la asociación. </a:t>
            </a:r>
          </a:p>
          <a:p>
            <a:pPr algn="just"/>
            <a:r>
              <a:rPr lang="es-NI" dirty="0" smtClean="0"/>
              <a:t>Limitada participación de ex becarios en las actividades de la Asociación.</a:t>
            </a:r>
            <a:endParaRPr lang="es-NI" dirty="0"/>
          </a:p>
        </p:txBody>
      </p:sp>
    </p:spTree>
    <p:extLst>
      <p:ext uri="{BB962C8B-B14F-4D97-AF65-F5344CB8AC3E}">
        <p14:creationId xmlns:p14="http://schemas.microsoft.com/office/powerpoint/2010/main" val="3099238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NI" b="1" dirty="0" smtClean="0"/>
              <a:t>CONCLUSIONES</a:t>
            </a:r>
            <a:endParaRPr lang="es-NI" b="1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NI" dirty="0" smtClean="0"/>
              <a:t>Incrementar la participación activa de los ex becarios.</a:t>
            </a:r>
          </a:p>
          <a:p>
            <a:r>
              <a:rPr lang="es-NI" dirty="0" smtClean="0"/>
              <a:t>Establecer sinergias con otras entidades.</a:t>
            </a:r>
          </a:p>
          <a:p>
            <a:r>
              <a:rPr lang="es-NI" dirty="0" err="1" smtClean="0"/>
              <a:t>Autosostenibilidad</a:t>
            </a:r>
            <a:r>
              <a:rPr lang="es-NI" dirty="0" smtClean="0"/>
              <a:t> de la Asociación</a:t>
            </a:r>
            <a:endParaRPr lang="es-NI" dirty="0"/>
          </a:p>
        </p:txBody>
      </p:sp>
    </p:spTree>
    <p:extLst>
      <p:ext uri="{BB962C8B-B14F-4D97-AF65-F5344CB8AC3E}">
        <p14:creationId xmlns:p14="http://schemas.microsoft.com/office/powerpoint/2010/main" val="4199189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66577" y="3178296"/>
            <a:ext cx="5829839" cy="379851"/>
          </a:xfrm>
        </p:spPr>
        <p:txBody>
          <a:bodyPr>
            <a:normAutofit/>
          </a:bodyPr>
          <a:lstStyle/>
          <a:p>
            <a:pPr algn="ctr"/>
            <a:r>
              <a:rPr lang="en-US" sz="1800" b="1" dirty="0" smtClean="0"/>
              <a:t>Junta </a:t>
            </a:r>
            <a:r>
              <a:rPr lang="en-US" sz="1800" b="1" dirty="0" err="1" smtClean="0"/>
              <a:t>Directiva</a:t>
            </a:r>
            <a:r>
              <a:rPr lang="en-US" sz="1800" b="1" dirty="0" smtClean="0"/>
              <a:t> para el </a:t>
            </a:r>
            <a:r>
              <a:rPr lang="en-US" sz="1800" b="1" dirty="0" err="1" smtClean="0"/>
              <a:t>periodo</a:t>
            </a:r>
            <a:r>
              <a:rPr lang="en-US" sz="1800" b="1" dirty="0" smtClean="0"/>
              <a:t> 2016-2018</a:t>
            </a:r>
            <a:endParaRPr lang="en-US" sz="1800" b="1" dirty="0"/>
          </a:p>
        </p:txBody>
      </p:sp>
      <p:graphicFrame>
        <p:nvGraphicFramePr>
          <p:cNvPr id="7" name="3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21336775"/>
              </p:ext>
            </p:extLst>
          </p:nvPr>
        </p:nvGraphicFramePr>
        <p:xfrm>
          <a:off x="3657847" y="3558147"/>
          <a:ext cx="4447300" cy="204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8332"/>
                <a:gridCol w="2358968"/>
              </a:tblGrid>
              <a:tr h="245035">
                <a:tc>
                  <a:txBody>
                    <a:bodyPr/>
                    <a:lstStyle/>
                    <a:p>
                      <a:pPr algn="ctr"/>
                      <a:r>
                        <a:rPr lang="es-NI" dirty="0" smtClean="0"/>
                        <a:t>NOMBRE</a:t>
                      </a:r>
                      <a:endParaRPr lang="es-N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NI" dirty="0" smtClean="0"/>
                        <a:t>CARGO</a:t>
                      </a:r>
                      <a:endParaRPr lang="es-NI" dirty="0"/>
                    </a:p>
                  </a:txBody>
                  <a:tcPr/>
                </a:tc>
              </a:tr>
              <a:tr h="273824">
                <a:tc>
                  <a:txBody>
                    <a:bodyPr/>
                    <a:lstStyle/>
                    <a:p>
                      <a:r>
                        <a:rPr lang="es-NI" sz="1600" dirty="0" smtClean="0"/>
                        <a:t>Aracely Hernández</a:t>
                      </a:r>
                      <a:endParaRPr lang="es-NI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NI" sz="1600" dirty="0" smtClean="0"/>
                        <a:t>Presidenta</a:t>
                      </a:r>
                      <a:endParaRPr lang="es-NI" sz="1600" dirty="0"/>
                    </a:p>
                  </a:txBody>
                  <a:tcPr/>
                </a:tc>
              </a:tr>
              <a:tr h="224616">
                <a:tc>
                  <a:txBody>
                    <a:bodyPr/>
                    <a:lstStyle/>
                    <a:p>
                      <a:r>
                        <a:rPr lang="es-NI" sz="1600" dirty="0" smtClean="0"/>
                        <a:t>David Gaitán </a:t>
                      </a:r>
                      <a:endParaRPr lang="es-NI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NI" sz="1600" dirty="0" smtClean="0"/>
                        <a:t>Secretario</a:t>
                      </a:r>
                      <a:endParaRPr lang="es-NI" sz="1600" dirty="0"/>
                    </a:p>
                  </a:txBody>
                  <a:tcPr/>
                </a:tc>
              </a:tr>
              <a:tr h="224616">
                <a:tc>
                  <a:txBody>
                    <a:bodyPr/>
                    <a:lstStyle/>
                    <a:p>
                      <a:r>
                        <a:rPr lang="es-NI" sz="1600" dirty="0" smtClean="0"/>
                        <a:t>Alexander Vílchez</a:t>
                      </a:r>
                      <a:endParaRPr lang="es-NI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NI" sz="1600" dirty="0" smtClean="0"/>
                        <a:t>Tesorero</a:t>
                      </a:r>
                      <a:endParaRPr lang="es-NI" sz="1600" dirty="0"/>
                    </a:p>
                  </a:txBody>
                  <a:tcPr/>
                </a:tc>
              </a:tr>
              <a:tr h="224616">
                <a:tc>
                  <a:txBody>
                    <a:bodyPr/>
                    <a:lstStyle/>
                    <a:p>
                      <a:r>
                        <a:rPr lang="es-NI" sz="1600" dirty="0" smtClean="0"/>
                        <a:t>Betty</a:t>
                      </a:r>
                      <a:r>
                        <a:rPr lang="es-NI" sz="1600" baseline="0" dirty="0" smtClean="0"/>
                        <a:t> Moncada</a:t>
                      </a:r>
                      <a:endParaRPr lang="es-NI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NI" sz="1600" dirty="0" smtClean="0"/>
                        <a:t>Divulgación y Prensa</a:t>
                      </a:r>
                      <a:endParaRPr lang="es-NI" sz="1600" dirty="0"/>
                    </a:p>
                  </a:txBody>
                  <a:tcPr/>
                </a:tc>
              </a:tr>
              <a:tr h="224616">
                <a:tc>
                  <a:txBody>
                    <a:bodyPr/>
                    <a:lstStyle/>
                    <a:p>
                      <a:r>
                        <a:rPr lang="es-NI" sz="1600" dirty="0" smtClean="0"/>
                        <a:t>Francia</a:t>
                      </a:r>
                      <a:r>
                        <a:rPr lang="es-NI" sz="1600" baseline="0" dirty="0" smtClean="0"/>
                        <a:t> Hernández</a:t>
                      </a:r>
                      <a:endParaRPr lang="es-NI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NI" sz="1600" dirty="0" smtClean="0"/>
                        <a:t>Vocal </a:t>
                      </a:r>
                      <a:endParaRPr lang="es-NI" sz="16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1 Título"/>
          <p:cNvSpPr txBox="1">
            <a:spLocks/>
          </p:cNvSpPr>
          <p:nvPr/>
        </p:nvSpPr>
        <p:spPr>
          <a:xfrm>
            <a:off x="2444876" y="1440545"/>
            <a:ext cx="6873240" cy="10318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NI" b="1" dirty="0" smtClean="0"/>
              <a:t>Muchas gracias</a:t>
            </a:r>
            <a:endParaRPr lang="es-NI" b="1" dirty="0"/>
          </a:p>
        </p:txBody>
      </p:sp>
    </p:spTree>
    <p:extLst>
      <p:ext uri="{BB962C8B-B14F-4D97-AF65-F5344CB8AC3E}">
        <p14:creationId xmlns:p14="http://schemas.microsoft.com/office/powerpoint/2010/main" val="3651383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5394" y="997614"/>
            <a:ext cx="6873240" cy="974360"/>
          </a:xfrm>
        </p:spPr>
        <p:txBody>
          <a:bodyPr>
            <a:normAutofit/>
          </a:bodyPr>
          <a:lstStyle/>
          <a:p>
            <a:r>
              <a:rPr lang="en-US" sz="3600" b="1" dirty="0" smtClean="0"/>
              <a:t>¿QUE HEMOS REALIZADO?</a:t>
            </a:r>
            <a:endParaRPr lang="en-US" sz="3600" b="1" dirty="0"/>
          </a:p>
        </p:txBody>
      </p:sp>
      <p:graphicFrame>
        <p:nvGraphicFramePr>
          <p:cNvPr id="3" name="2 Diagrama"/>
          <p:cNvGraphicFramePr/>
          <p:nvPr>
            <p:extLst>
              <p:ext uri="{D42A27DB-BD31-4B8C-83A1-F6EECF244321}">
                <p14:modId xmlns:p14="http://schemas.microsoft.com/office/powerpoint/2010/main" val="121198988"/>
              </p:ext>
            </p:extLst>
          </p:nvPr>
        </p:nvGraphicFramePr>
        <p:xfrm>
          <a:off x="2267432" y="2322494"/>
          <a:ext cx="8128000" cy="39311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27394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571810" y="1188362"/>
            <a:ext cx="5950039" cy="95410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</a:rPr>
              <a:t>RATIFICACION DE LAS COMISIONES DE APOYO </a:t>
            </a:r>
            <a:endParaRPr lang="en-US" sz="28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369353" y="4570838"/>
            <a:ext cx="3202457" cy="577295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Educación</a:t>
            </a:r>
            <a:r>
              <a:rPr lang="en-US" dirty="0" smtClean="0"/>
              <a:t> y </a:t>
            </a:r>
            <a:r>
              <a:rPr lang="en-US" dirty="0" err="1" smtClean="0"/>
              <a:t>Salud</a:t>
            </a:r>
            <a:endParaRPr lang="en-US" dirty="0"/>
          </a:p>
        </p:txBody>
      </p:sp>
      <p:sp>
        <p:nvSpPr>
          <p:cNvPr id="11" name="Rounded Rectangle 10"/>
          <p:cNvSpPr/>
          <p:nvPr/>
        </p:nvSpPr>
        <p:spPr>
          <a:xfrm>
            <a:off x="369353" y="2220128"/>
            <a:ext cx="3505544" cy="1121983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Prevención</a:t>
            </a:r>
            <a:r>
              <a:rPr lang="en-US" dirty="0" smtClean="0"/>
              <a:t> de </a:t>
            </a:r>
            <a:r>
              <a:rPr lang="en-US" dirty="0" err="1" smtClean="0"/>
              <a:t>riesgo</a:t>
            </a:r>
            <a:r>
              <a:rPr lang="en-US" dirty="0" smtClean="0"/>
              <a:t> social y </a:t>
            </a:r>
            <a:r>
              <a:rPr lang="en-US" dirty="0" err="1" smtClean="0"/>
              <a:t>prevención</a:t>
            </a:r>
            <a:r>
              <a:rPr lang="en-US" dirty="0" smtClean="0"/>
              <a:t> de </a:t>
            </a:r>
            <a:r>
              <a:rPr lang="en-US" dirty="0" err="1" smtClean="0"/>
              <a:t>desastres</a:t>
            </a:r>
            <a:r>
              <a:rPr lang="en-US" dirty="0" smtClean="0"/>
              <a:t> </a:t>
            </a:r>
            <a:r>
              <a:rPr lang="en-US" dirty="0" err="1" smtClean="0"/>
              <a:t>naturales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2" name="Rounded Rectangle 11"/>
          <p:cNvSpPr/>
          <p:nvPr/>
        </p:nvSpPr>
        <p:spPr>
          <a:xfrm>
            <a:off x="9159765" y="2449077"/>
            <a:ext cx="2693030" cy="577295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Desarrollo</a:t>
            </a:r>
            <a:r>
              <a:rPr lang="en-US" dirty="0" smtClean="0"/>
              <a:t> local </a:t>
            </a:r>
            <a:r>
              <a:rPr lang="en-US" smtClean="0"/>
              <a:t>e industrial</a:t>
            </a:r>
            <a:endParaRPr lang="en-US" dirty="0"/>
          </a:p>
        </p:txBody>
      </p:sp>
      <p:sp>
        <p:nvSpPr>
          <p:cNvPr id="13" name="Rounded Rectangle 12"/>
          <p:cNvSpPr/>
          <p:nvPr/>
        </p:nvSpPr>
        <p:spPr>
          <a:xfrm>
            <a:off x="9159766" y="4528758"/>
            <a:ext cx="2693029" cy="577295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Medio</a:t>
            </a:r>
            <a:r>
              <a:rPr lang="en-US" dirty="0" smtClean="0"/>
              <a:t> </a:t>
            </a:r>
            <a:r>
              <a:rPr lang="en-US" dirty="0" err="1" smtClean="0"/>
              <a:t>Ambiente</a:t>
            </a:r>
            <a:r>
              <a:rPr lang="en-US" dirty="0" smtClean="0"/>
              <a:t> y </a:t>
            </a:r>
            <a:r>
              <a:rPr lang="en-US" dirty="0" err="1" smtClean="0"/>
              <a:t>Cambio</a:t>
            </a:r>
            <a:r>
              <a:rPr lang="en-US" dirty="0" smtClean="0"/>
              <a:t> </a:t>
            </a:r>
            <a:r>
              <a:rPr lang="en-US" dirty="0" err="1" smtClean="0"/>
              <a:t>Climático</a:t>
            </a:r>
            <a:endParaRPr lang="en-US" dirty="0"/>
          </a:p>
        </p:txBody>
      </p:sp>
      <p:sp>
        <p:nvSpPr>
          <p:cNvPr id="14" name="Rounded Rectangle 13"/>
          <p:cNvSpPr/>
          <p:nvPr/>
        </p:nvSpPr>
        <p:spPr>
          <a:xfrm>
            <a:off x="4722983" y="5222951"/>
            <a:ext cx="3505544" cy="577295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Infraestructura</a:t>
            </a:r>
            <a:r>
              <a:rPr lang="en-US" dirty="0" smtClean="0"/>
              <a:t> </a:t>
            </a:r>
            <a:r>
              <a:rPr lang="en-US" dirty="0" err="1" smtClean="0"/>
              <a:t>Económica</a:t>
            </a:r>
            <a:endParaRPr lang="en-US" dirty="0"/>
          </a:p>
        </p:txBody>
      </p:sp>
      <p:pic>
        <p:nvPicPr>
          <p:cNvPr id="5122" name="Picture 2" descr="D:\Mis documentos\Borrar\aneja\Fotos\FB_IMG_146775938861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7953" y="2320584"/>
            <a:ext cx="5021704" cy="282470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3042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871815" y="778522"/>
            <a:ext cx="8808720" cy="1293028"/>
          </a:xfrm>
        </p:spPr>
        <p:txBody>
          <a:bodyPr>
            <a:normAutofit/>
          </a:bodyPr>
          <a:lstStyle/>
          <a:p>
            <a:pPr algn="ctr"/>
            <a:r>
              <a:rPr lang="es-NI" sz="3200" b="1" dirty="0"/>
              <a:t>TALLER DE MOTIVACION y </a:t>
            </a:r>
            <a:r>
              <a:rPr lang="es-NI" sz="3200" b="1" dirty="0" smtClean="0"/>
              <a:t>Reuniones con las COMISIONES DE APOYO </a:t>
            </a:r>
            <a:endParaRPr lang="es-NI" sz="3200" b="1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048000" y="4279531"/>
            <a:ext cx="3960294" cy="1597894"/>
          </a:xfrm>
        </p:spPr>
        <p:txBody>
          <a:bodyPr>
            <a:noAutofit/>
          </a:bodyPr>
          <a:lstStyle/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es-NI" sz="2000" dirty="0"/>
              <a:t>Trabajando con los miembros de las comisiones de apoyo la guía de mesa de trabajo para el éxito del IX encuentro de FECCEBEJA.</a:t>
            </a:r>
          </a:p>
        </p:txBody>
      </p:sp>
      <p:pic>
        <p:nvPicPr>
          <p:cNvPr id="4098" name="Picture 2" descr="D:\MEM\Documents\Downloads\20161022_10325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1305" y="2282563"/>
            <a:ext cx="2905058" cy="1702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D:\MEM\Documents\Downloads\20161022_11193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3963" y="2310901"/>
            <a:ext cx="3074274" cy="1729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4 Rectángulo"/>
          <p:cNvSpPr/>
          <p:nvPr/>
        </p:nvSpPr>
        <p:spPr>
          <a:xfrm>
            <a:off x="7276175" y="4108982"/>
            <a:ext cx="429531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NI" sz="2000" dirty="0"/>
              <a:t>Con las comisiones de </a:t>
            </a:r>
            <a:r>
              <a:rPr lang="es-NI" sz="2000" dirty="0" smtClean="0"/>
              <a:t>apoyo se                                          trabajará </a:t>
            </a:r>
            <a:r>
              <a:rPr lang="es-NI" sz="2000" dirty="0"/>
              <a:t>el acercamiento  con  la población para contribuir en </a:t>
            </a:r>
            <a:r>
              <a:rPr lang="es-NI" sz="2000" dirty="0" smtClean="0"/>
              <a:t>el desarrollo de acciones de acorde a las necesidades identificadas</a:t>
            </a:r>
            <a:endParaRPr lang="es-NI" sz="2000" dirty="0"/>
          </a:p>
        </p:txBody>
      </p:sp>
    </p:spTree>
    <p:extLst>
      <p:ext uri="{BB962C8B-B14F-4D97-AF65-F5344CB8AC3E}">
        <p14:creationId xmlns:p14="http://schemas.microsoft.com/office/powerpoint/2010/main" val="2113542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62954" y="209247"/>
            <a:ext cx="5650826" cy="768215"/>
          </a:xfrm>
        </p:spPr>
        <p:txBody>
          <a:bodyPr>
            <a:normAutofit/>
          </a:bodyPr>
          <a:lstStyle/>
          <a:p>
            <a:r>
              <a:rPr lang="es-AR" sz="2400" b="1" dirty="0" smtClean="0"/>
              <a:t>Día de Amistad japón Nicaragua </a:t>
            </a:r>
            <a:endParaRPr lang="es-AR" sz="2400" b="1" dirty="0"/>
          </a:p>
        </p:txBody>
      </p:sp>
      <p:pic>
        <p:nvPicPr>
          <p:cNvPr id="1026" name="Picture 2" descr="D:\MEM\Desktop\VARIOS\cel\What\IMG-20160721-WA000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676690"/>
            <a:ext cx="2871140" cy="1466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MEM\Documents\Downloads\facebook_147855256354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6704" y="1466193"/>
            <a:ext cx="2948931" cy="19591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MEM\Documents\Downloads\facebook_1478552530139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4679" y="1466193"/>
            <a:ext cx="2680136" cy="18871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D:\MEM\Documents\Downloads\facebook_1478552547819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9445" y="3580001"/>
            <a:ext cx="2490032" cy="159966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5 CuadroTexto"/>
          <p:cNvSpPr txBox="1"/>
          <p:nvPr/>
        </p:nvSpPr>
        <p:spPr>
          <a:xfrm>
            <a:off x="441435" y="3425344"/>
            <a:ext cx="564405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NI" dirty="0" smtClean="0"/>
              <a:t>El día de la amistad Japón-Nicaragua se celebro el 27 de Agosto, asistiendo al evento mas de 700 personas, durante el transcurso de la actividad hubo intercambio cultural y artístico de ambas culturas así como la degustación de platos típicos (Indio Viejo/Nicaragua-Curry/Japón) </a:t>
            </a:r>
            <a:endParaRPr lang="es-NI" dirty="0"/>
          </a:p>
        </p:txBody>
      </p:sp>
    </p:spTree>
    <p:extLst>
      <p:ext uri="{BB962C8B-B14F-4D97-AF65-F5344CB8AC3E}">
        <p14:creationId xmlns:p14="http://schemas.microsoft.com/office/powerpoint/2010/main" val="2147536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28740" y="923080"/>
            <a:ext cx="8163260" cy="740801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CONVOCATORIA A </a:t>
            </a:r>
            <a:r>
              <a:rPr lang="en-US" b="1" dirty="0" err="1" smtClean="0"/>
              <a:t>Pequeños</a:t>
            </a:r>
            <a:r>
              <a:rPr lang="en-US" b="1" dirty="0" smtClean="0"/>
              <a:t> </a:t>
            </a:r>
            <a:r>
              <a:rPr lang="en-US" b="1" dirty="0" err="1" smtClean="0"/>
              <a:t>proyectos</a:t>
            </a:r>
            <a:endParaRPr lang="en-US" b="1" dirty="0"/>
          </a:p>
        </p:txBody>
      </p:sp>
      <p:pic>
        <p:nvPicPr>
          <p:cNvPr id="4098" name="Picture 2" descr="D:\Mis documentos\Borrar\aneja\Fotos\FB_IMG_146774684431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3959" y="1093814"/>
            <a:ext cx="1592567" cy="11401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D:\MEM\Documents\Downloads\facebook_147855230919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7039" y="2000561"/>
            <a:ext cx="2391103" cy="16213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5123" name="Picture 3" descr="D:\MEM\Documents\Downloads\facebook_1478552230487 (1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4192" y="2000561"/>
            <a:ext cx="2660168" cy="16213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255" t="3875" r="2777" b="5642"/>
          <a:stretch/>
        </p:blipFill>
        <p:spPr bwMode="auto">
          <a:xfrm>
            <a:off x="7992590" y="3958625"/>
            <a:ext cx="2942611" cy="18397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CuadroTexto"/>
          <p:cNvSpPr txBox="1"/>
          <p:nvPr/>
        </p:nvSpPr>
        <p:spPr>
          <a:xfrm>
            <a:off x="224984" y="2344861"/>
            <a:ext cx="62830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NI" sz="2000" dirty="0" smtClean="0"/>
              <a:t>ANEJA, convoca a sus ex becarios a participar en la Convocatoria de Pequeños Proyectos, siendo este año los siguientes:</a:t>
            </a:r>
            <a:endParaRPr lang="es-NI" sz="2000" dirty="0"/>
          </a:p>
        </p:txBody>
      </p:sp>
      <p:sp>
        <p:nvSpPr>
          <p:cNvPr id="4" name="CuadroTexto 3"/>
          <p:cNvSpPr txBox="1"/>
          <p:nvPr/>
        </p:nvSpPr>
        <p:spPr>
          <a:xfrm>
            <a:off x="172889" y="3462707"/>
            <a:ext cx="6448100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s-NI" sz="1600" dirty="0" smtClean="0"/>
              <a:t>Generación sostenible de ingresos en el contexto del cambio climático, a través de la cría de abejas nativas en zonas rurales de El Ayote.</a:t>
            </a:r>
          </a:p>
          <a:p>
            <a:pPr marL="342900" indent="-342900">
              <a:buAutoNum type="arabicPeriod"/>
            </a:pPr>
            <a:endParaRPr lang="es-NI" sz="1600" dirty="0" smtClean="0"/>
          </a:p>
          <a:p>
            <a:pPr marL="342900" indent="-342900">
              <a:buAutoNum type="arabicPeriod"/>
            </a:pPr>
            <a:r>
              <a:rPr lang="es-NI" sz="1600" dirty="0" smtClean="0"/>
              <a:t>Fortalecimiento de capacidades a empresarios artesanos del municipio de Catarina, en temas de gestión empresarial, para el fomento de una cultura de calidad.</a:t>
            </a:r>
          </a:p>
          <a:p>
            <a:pPr marL="342900" indent="-342900">
              <a:buAutoNum type="arabicPeriod"/>
            </a:pPr>
            <a:endParaRPr lang="es-NI" sz="1600" dirty="0"/>
          </a:p>
          <a:p>
            <a:pPr marL="342900" indent="-342900">
              <a:buAutoNum type="arabicPeriod"/>
            </a:pPr>
            <a:r>
              <a:rPr lang="es-NI" sz="1600" dirty="0" smtClean="0"/>
              <a:t>Capacitación a pequeños empresarios y emprendedores de Nueva Segovia sobre Ecoturismo y sostenibilidad</a:t>
            </a:r>
          </a:p>
          <a:p>
            <a:endParaRPr lang="es-NI" dirty="0"/>
          </a:p>
        </p:txBody>
      </p:sp>
    </p:spTree>
    <p:extLst>
      <p:ext uri="{BB962C8B-B14F-4D97-AF65-F5344CB8AC3E}">
        <p14:creationId xmlns:p14="http://schemas.microsoft.com/office/powerpoint/2010/main" val="1044433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659946"/>
            <a:ext cx="8610600" cy="1293028"/>
          </a:xfrm>
        </p:spPr>
        <p:txBody>
          <a:bodyPr/>
          <a:lstStyle/>
          <a:p>
            <a:r>
              <a:rPr lang="en-US" b="1" dirty="0" err="1" smtClean="0"/>
              <a:t>Eventos</a:t>
            </a:r>
            <a:r>
              <a:rPr lang="en-US" b="1" dirty="0" smtClean="0"/>
              <a:t> </a:t>
            </a:r>
            <a:r>
              <a:rPr lang="en-US" b="1" dirty="0" err="1" smtClean="0"/>
              <a:t>internacionales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599" y="2633300"/>
            <a:ext cx="5425441" cy="3023822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s-NI" b="1" dirty="0" smtClean="0"/>
              <a:t>IX Encuentro de la Federación </a:t>
            </a:r>
            <a:r>
              <a:rPr lang="es-NI" b="1" dirty="0"/>
              <a:t>Centroamérica y del Caribe de Asociaciones de Ex becarios del Japón (</a:t>
            </a:r>
            <a:r>
              <a:rPr lang="es-NI" b="1" dirty="0" smtClean="0"/>
              <a:t>FECCEBEJA), </a:t>
            </a:r>
            <a:r>
              <a:rPr lang="es-NI" dirty="0"/>
              <a:t>Participación de 9</a:t>
            </a:r>
            <a:r>
              <a:rPr lang="es-NI" dirty="0" smtClean="0"/>
              <a:t> </a:t>
            </a:r>
            <a:r>
              <a:rPr lang="es-NI" dirty="0"/>
              <a:t>Países miembros de FECCEBEJA: </a:t>
            </a:r>
            <a:r>
              <a:rPr lang="es-NI" dirty="0" smtClean="0"/>
              <a:t>Colombia</a:t>
            </a:r>
            <a:r>
              <a:rPr lang="es-NI" dirty="0"/>
              <a:t>, Costa Rica, El Salvador, Guatemala, Honduras, Jamaica, Republica Dominicana, México y Nicaragua.</a:t>
            </a:r>
          </a:p>
          <a:p>
            <a:pPr lvl="0"/>
            <a:endParaRPr lang="es-NI" b="1" u="sng" dirty="0" smtClean="0"/>
          </a:p>
        </p:txBody>
      </p:sp>
      <p:pic>
        <p:nvPicPr>
          <p:cNvPr id="6" name="Picture 2" descr="F:\Borrar\aneja\FECCEBEJA Nicaragua\Informe IX Enc FECCEBEJA\Foto IX Encuentro\.facebook_147993527739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80"/>
          <a:stretch/>
        </p:blipFill>
        <p:spPr bwMode="auto">
          <a:xfrm>
            <a:off x="5849482" y="2466596"/>
            <a:ext cx="6342518" cy="335723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5 CuadroTexto"/>
          <p:cNvSpPr txBox="1"/>
          <p:nvPr/>
        </p:nvSpPr>
        <p:spPr>
          <a:xfrm>
            <a:off x="6977449" y="2051098"/>
            <a:ext cx="4083775" cy="4154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spcAft>
                <a:spcPts val="0"/>
              </a:spcAft>
            </a:pPr>
            <a:r>
              <a:rPr lang="es-NI" sz="1050" b="1" kern="1200" dirty="0">
                <a:solidFill>
                  <a:srgbClr val="000000"/>
                </a:solidFill>
                <a:effectLst/>
                <a:latin typeface="Century Gothic"/>
                <a:ea typeface="Times New Roman"/>
                <a:cs typeface="Tahoma"/>
              </a:rPr>
              <a:t>IX ENCUENTRO DE LA FEDERACION CENTROAMERICANA Y DEL CARIBE DE ASOCIACIONES DE EX BECARIOS DEL JAPON</a:t>
            </a:r>
            <a:endParaRPr lang="es-NI" sz="1050" dirty="0"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269467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535680" y="484527"/>
            <a:ext cx="8321040" cy="898635"/>
          </a:xfrm>
        </p:spPr>
        <p:txBody>
          <a:bodyPr>
            <a:noAutofit/>
          </a:bodyPr>
          <a:lstStyle/>
          <a:p>
            <a:pPr algn="ctr"/>
            <a:r>
              <a:rPr lang="es-NI" b="1" dirty="0" smtClean="0"/>
              <a:t>ACTIVIDADES REALIZADAS FECCEBEJA</a:t>
            </a:r>
            <a:endParaRPr lang="es-NI" b="1" dirty="0"/>
          </a:p>
        </p:txBody>
      </p:sp>
      <p:graphicFrame>
        <p:nvGraphicFramePr>
          <p:cNvPr id="6" name="5 Marcador de posición de imagen"/>
          <p:cNvGraphicFramePr>
            <a:graphicFrameLocks noGrp="1"/>
          </p:cNvGraphicFramePr>
          <p:nvPr>
            <p:ph type="pic" idx="1"/>
            <p:extLst>
              <p:ext uri="{D42A27DB-BD31-4B8C-83A1-F6EECF244321}">
                <p14:modId xmlns:p14="http://schemas.microsoft.com/office/powerpoint/2010/main" val="1876241486"/>
              </p:ext>
            </p:extLst>
          </p:nvPr>
        </p:nvGraphicFramePr>
        <p:xfrm>
          <a:off x="7845535" y="1383162"/>
          <a:ext cx="4011185" cy="54673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4 Marcador de texto"/>
          <p:cNvSpPr>
            <a:spLocks noGrp="1"/>
          </p:cNvSpPr>
          <p:nvPr>
            <p:ph type="body" sz="half" idx="2"/>
          </p:nvPr>
        </p:nvSpPr>
        <p:spPr>
          <a:xfrm>
            <a:off x="406225" y="2237691"/>
            <a:ext cx="6873240" cy="3094485"/>
          </a:xfrm>
        </p:spPr>
        <p:txBody>
          <a:bodyPr/>
          <a:lstStyle/>
          <a:p>
            <a:r>
              <a:rPr lang="es-NI" dirty="0" smtClean="0"/>
              <a:t>En la actividad se contó con la presencia del:</a:t>
            </a:r>
          </a:p>
          <a:p>
            <a:pPr marL="400050" indent="-400050">
              <a:buAutoNum type="romanLcParenBoth"/>
            </a:pPr>
            <a:r>
              <a:rPr lang="es-NI" dirty="0" smtClean="0"/>
              <a:t>Embajador de Japón en Nicaragua. Sr </a:t>
            </a:r>
            <a:r>
              <a:rPr lang="es-NI" dirty="0" err="1" smtClean="0"/>
              <a:t>Yasushi</a:t>
            </a:r>
            <a:r>
              <a:rPr lang="es-NI" dirty="0" smtClean="0"/>
              <a:t> Ando  y la Sra. Ando.</a:t>
            </a:r>
          </a:p>
          <a:p>
            <a:pPr marL="400050" indent="-400050">
              <a:buAutoNum type="romanLcParenBoth"/>
            </a:pPr>
            <a:r>
              <a:rPr lang="es-NI" dirty="0" smtClean="0"/>
              <a:t>Representante de JICA en Nicaragua.  Sr. Hirohito </a:t>
            </a:r>
            <a:r>
              <a:rPr lang="es-NI" dirty="0" err="1" smtClean="0"/>
              <a:t>Takata</a:t>
            </a:r>
            <a:endParaRPr lang="es-NI" dirty="0" smtClean="0"/>
          </a:p>
          <a:p>
            <a:pPr marL="400050" indent="-400050">
              <a:buAutoNum type="romanLcParenBoth"/>
            </a:pPr>
            <a:r>
              <a:rPr lang="es-NI" dirty="0" smtClean="0"/>
              <a:t>Representantes de las Asociaciones miembros FECCEBEJA</a:t>
            </a:r>
          </a:p>
          <a:p>
            <a:pPr marL="400050" indent="-400050">
              <a:buAutoNum type="romanLcParenBoth"/>
            </a:pPr>
            <a:r>
              <a:rPr lang="es-NI" dirty="0" smtClean="0"/>
              <a:t>Miembros de la JD-ANEJA</a:t>
            </a:r>
          </a:p>
          <a:p>
            <a:pPr marL="400050" indent="-400050">
              <a:buAutoNum type="romanLcParenBoth"/>
            </a:pPr>
            <a:r>
              <a:rPr lang="es-NI" dirty="0" smtClean="0"/>
              <a:t>Miembros de las comisiones de apoyo</a:t>
            </a:r>
          </a:p>
          <a:p>
            <a:pPr marL="400050" indent="-400050">
              <a:buAutoNum type="romanLcParenBoth"/>
            </a:pPr>
            <a:r>
              <a:rPr lang="es-NI" dirty="0" smtClean="0"/>
              <a:t>Miembros activos de ANEJA</a:t>
            </a:r>
          </a:p>
          <a:p>
            <a:endParaRPr lang="es-NI" dirty="0"/>
          </a:p>
          <a:p>
            <a:endParaRPr lang="es-NI" dirty="0"/>
          </a:p>
        </p:txBody>
      </p:sp>
    </p:spTree>
    <p:extLst>
      <p:ext uri="{BB962C8B-B14F-4D97-AF65-F5344CB8AC3E}">
        <p14:creationId xmlns:p14="http://schemas.microsoft.com/office/powerpoint/2010/main" val="3438113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07253" y="275642"/>
            <a:ext cx="7068207" cy="1293028"/>
          </a:xfrm>
        </p:spPr>
        <p:txBody>
          <a:bodyPr>
            <a:normAutofit/>
          </a:bodyPr>
          <a:lstStyle/>
          <a:p>
            <a:r>
              <a:rPr lang="es-NI" sz="2800" b="1" dirty="0" smtClean="0"/>
              <a:t>Actividades realizadas </a:t>
            </a:r>
            <a:r>
              <a:rPr lang="es-NI" sz="2800" b="1" dirty="0" err="1" smtClean="0"/>
              <a:t>feccebeja</a:t>
            </a:r>
            <a:endParaRPr lang="es-NI" sz="2800" b="1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 flipH="1">
            <a:off x="8234093" y="1816402"/>
            <a:ext cx="2159876" cy="346842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s-NI" dirty="0" smtClean="0"/>
              <a:t>Mesas de Trabajo</a:t>
            </a:r>
          </a:p>
          <a:p>
            <a:pPr marL="0" indent="0">
              <a:buNone/>
            </a:pPr>
            <a:endParaRPr lang="es-NI" dirty="0"/>
          </a:p>
        </p:txBody>
      </p:sp>
      <p:pic>
        <p:nvPicPr>
          <p:cNvPr id="5" name="4 Imagen"/>
          <p:cNvPicPr/>
          <p:nvPr/>
        </p:nvPicPr>
        <p:blipFill rotWithShape="1">
          <a:blip r:embed="rId2"/>
          <a:srcRect l="6789" t="13861" r="34893" b="65488"/>
          <a:stretch/>
        </p:blipFill>
        <p:spPr bwMode="auto">
          <a:xfrm>
            <a:off x="8141356" y="2213577"/>
            <a:ext cx="3272877" cy="141617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5 CuadroTexto"/>
          <p:cNvSpPr txBox="1"/>
          <p:nvPr/>
        </p:nvSpPr>
        <p:spPr>
          <a:xfrm>
            <a:off x="353673" y="1637194"/>
            <a:ext cx="27116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NI" dirty="0" smtClean="0"/>
              <a:t>Intercambio Cultural</a:t>
            </a:r>
            <a:endParaRPr lang="es-NI" dirty="0"/>
          </a:p>
        </p:txBody>
      </p:sp>
      <p:pic>
        <p:nvPicPr>
          <p:cNvPr id="7" name="6 Imagen"/>
          <p:cNvPicPr/>
          <p:nvPr/>
        </p:nvPicPr>
        <p:blipFill rotWithShape="1">
          <a:blip r:embed="rId3"/>
          <a:srcRect l="27721" t="31400" r="39240" b="45545"/>
          <a:stretch/>
        </p:blipFill>
        <p:spPr bwMode="auto">
          <a:xfrm>
            <a:off x="551792" y="2146146"/>
            <a:ext cx="2711669" cy="148360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7 CuadroTexto"/>
          <p:cNvSpPr txBox="1"/>
          <p:nvPr/>
        </p:nvSpPr>
        <p:spPr>
          <a:xfrm>
            <a:off x="4173141" y="1533036"/>
            <a:ext cx="27794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NI" dirty="0" smtClean="0"/>
              <a:t>Presentación de Logros por Asociación </a:t>
            </a:r>
            <a:endParaRPr lang="es-NI" dirty="0"/>
          </a:p>
        </p:txBody>
      </p:sp>
      <p:pic>
        <p:nvPicPr>
          <p:cNvPr id="9" name="8 Imagen"/>
          <p:cNvPicPr/>
          <p:nvPr/>
        </p:nvPicPr>
        <p:blipFill rotWithShape="1">
          <a:blip r:embed="rId4"/>
          <a:srcRect l="6562" t="17114" r="35682" b="62801"/>
          <a:stretch/>
        </p:blipFill>
        <p:spPr bwMode="auto">
          <a:xfrm>
            <a:off x="3810545" y="2193938"/>
            <a:ext cx="3504655" cy="143580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3 Marcador de contenido"/>
          <p:cNvPicPr>
            <a:picLocks/>
          </p:cNvPicPr>
          <p:nvPr/>
        </p:nvPicPr>
        <p:blipFill rotWithShape="1">
          <a:blip r:embed="rId5"/>
          <a:srcRect l="6450" t="39321" r="64471" b="19660"/>
          <a:stretch/>
        </p:blipFill>
        <p:spPr bwMode="auto">
          <a:xfrm>
            <a:off x="2204021" y="3769368"/>
            <a:ext cx="2886141" cy="311003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1" name="5 CuadroTexto"/>
          <p:cNvSpPr txBox="1"/>
          <p:nvPr/>
        </p:nvSpPr>
        <p:spPr>
          <a:xfrm>
            <a:off x="210347" y="4401054"/>
            <a:ext cx="18470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NI" dirty="0" smtClean="0"/>
              <a:t>ANEJA, recibe presidencia pro-tempore</a:t>
            </a:r>
            <a:endParaRPr lang="es-NI" dirty="0"/>
          </a:p>
        </p:txBody>
      </p:sp>
      <p:sp>
        <p:nvSpPr>
          <p:cNvPr id="12" name="5 CuadroTexto"/>
          <p:cNvSpPr txBox="1"/>
          <p:nvPr/>
        </p:nvSpPr>
        <p:spPr>
          <a:xfrm>
            <a:off x="6521145" y="3889358"/>
            <a:ext cx="46192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NI" dirty="0" smtClean="0"/>
              <a:t>ANEJA, recibe reconocimiento por su labor en la organización de FECCEBEJA</a:t>
            </a:r>
            <a:endParaRPr lang="es-NI" dirty="0"/>
          </a:p>
        </p:txBody>
      </p:sp>
      <p:pic>
        <p:nvPicPr>
          <p:cNvPr id="13" name="Imagen 12"/>
          <p:cNvPicPr/>
          <p:nvPr/>
        </p:nvPicPr>
        <p:blipFill rotWithShape="1">
          <a:blip r:embed="rId6"/>
          <a:srcRect l="37667" t="36068" r="38803" b="41471"/>
          <a:stretch/>
        </p:blipFill>
        <p:spPr bwMode="auto">
          <a:xfrm>
            <a:off x="6387952" y="4822623"/>
            <a:ext cx="2926079" cy="185928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Imagen 13"/>
          <p:cNvPicPr/>
          <p:nvPr/>
        </p:nvPicPr>
        <p:blipFill rotWithShape="1">
          <a:blip r:embed="rId6"/>
          <a:srcRect l="41321" t="60131" r="50352" b="24722"/>
          <a:stretch/>
        </p:blipFill>
        <p:spPr bwMode="auto">
          <a:xfrm>
            <a:off x="9957279" y="4630807"/>
            <a:ext cx="1718181" cy="242316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644992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Vapor Trail">
  <a:themeElements>
    <a:clrScheme name="Chincheta">
      <a:dk1>
        <a:sysClr val="windowText" lastClr="000000"/>
      </a:dk1>
      <a:lt1>
        <a:sysClr val="window" lastClr="FFFFFF"/>
      </a:lt1>
      <a:dk2>
        <a:srgbClr val="465E9C"/>
      </a:dk2>
      <a:lt2>
        <a:srgbClr val="CCDDEA"/>
      </a:lt2>
      <a:accent1>
        <a:srgbClr val="FDA023"/>
      </a:accent1>
      <a:accent2>
        <a:srgbClr val="AA2B1E"/>
      </a:accent2>
      <a:accent3>
        <a:srgbClr val="71685C"/>
      </a:accent3>
      <a:accent4>
        <a:srgbClr val="64A73B"/>
      </a:accent4>
      <a:accent5>
        <a:srgbClr val="EB5605"/>
      </a:accent5>
      <a:accent6>
        <a:srgbClr val="B9CA1A"/>
      </a:accent6>
      <a:hlink>
        <a:srgbClr val="D83E2C"/>
      </a:hlink>
      <a:folHlink>
        <a:srgbClr val="ED7D27"/>
      </a:folHlink>
    </a:clrScheme>
    <a:fontScheme name="Vapor Trail">
      <a:majorFont>
        <a:latin typeface="Century Gothic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FE1EB5C7-81A8-4CBA-AE6E-B3BF73DC389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1099</TotalTime>
  <Words>1089</Words>
  <Application>Microsoft Office PowerPoint</Application>
  <PresentationFormat>Panorámica</PresentationFormat>
  <Paragraphs>135</Paragraphs>
  <Slides>19</Slides>
  <Notes>5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19</vt:i4>
      </vt:variant>
    </vt:vector>
  </HeadingPairs>
  <TitlesOfParts>
    <vt:vector size="25" baseType="lpstr">
      <vt:lpstr>Arial</vt:lpstr>
      <vt:lpstr>Calibri</vt:lpstr>
      <vt:lpstr>Century Gothic</vt:lpstr>
      <vt:lpstr>Tahoma</vt:lpstr>
      <vt:lpstr>Times New Roman</vt:lpstr>
      <vt:lpstr>Vapor Trail</vt:lpstr>
      <vt:lpstr>LOGROS 2016 – RETOS 2017</vt:lpstr>
      <vt:lpstr>¿QUE HEMOS REALIZADO?</vt:lpstr>
      <vt:lpstr>Presentación de PowerPoint</vt:lpstr>
      <vt:lpstr>TALLER DE MOTIVACION y Reuniones con las COMISIONES DE APOYO </vt:lpstr>
      <vt:lpstr>Día de Amistad japón Nicaragua </vt:lpstr>
      <vt:lpstr>CONVOCATORIA A Pequeños proyectos</vt:lpstr>
      <vt:lpstr>Eventos internacionales</vt:lpstr>
      <vt:lpstr>ACTIVIDADES REALIZADAS FECCEBEJA</vt:lpstr>
      <vt:lpstr>Actividades realizadas feccebeja</vt:lpstr>
      <vt:lpstr>PRINCIPALES ACUERDOS FECCEBEJA</vt:lpstr>
      <vt:lpstr>Participación en EVENTOS y ferias </vt:lpstr>
      <vt:lpstr>CELEBRACIÓN DEL 25 ANIVERSARIO DE JICA EN NICARAGUA</vt:lpstr>
      <vt:lpstr>Presentación de PowerPoint</vt:lpstr>
      <vt:lpstr>Presentación de PowerPoint</vt:lpstr>
      <vt:lpstr>PROXIMAS ACCIONES</vt:lpstr>
      <vt:lpstr>Presentación de PowerPoint</vt:lpstr>
      <vt:lpstr>LIMITACIONES </vt:lpstr>
      <vt:lpstr>CONCLUSIONES</vt:lpstr>
      <vt:lpstr>Junta Directiva para el periodo 2016-2018</vt:lpstr>
    </vt:vector>
  </TitlesOfParts>
  <Company>Tecnotree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Aneja</dc:title>
  <dc:creator>Windows User</dc:creator>
  <cp:lastModifiedBy>Aracely Isabel Hernandez Mendez</cp:lastModifiedBy>
  <cp:revision>137</cp:revision>
  <dcterms:created xsi:type="dcterms:W3CDTF">2016-06-29T05:03:21Z</dcterms:created>
  <dcterms:modified xsi:type="dcterms:W3CDTF">2017-12-05T19:30:25Z</dcterms:modified>
</cp:coreProperties>
</file>